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3"/>
  </p:notesMasterIdLst>
  <p:sldIdLst>
    <p:sldId id="257" r:id="rId5"/>
    <p:sldId id="256" r:id="rId6"/>
    <p:sldId id="533" r:id="rId7"/>
    <p:sldId id="258" r:id="rId8"/>
    <p:sldId id="437" r:id="rId9"/>
    <p:sldId id="490" r:id="rId10"/>
    <p:sldId id="434" r:id="rId11"/>
    <p:sldId id="534" r:id="rId12"/>
    <p:sldId id="535" r:id="rId13"/>
    <p:sldId id="536" r:id="rId14"/>
    <p:sldId id="537" r:id="rId15"/>
    <p:sldId id="538" r:id="rId16"/>
    <p:sldId id="435" r:id="rId17"/>
    <p:sldId id="562" r:id="rId18"/>
    <p:sldId id="511" r:id="rId19"/>
    <p:sldId id="492" r:id="rId20"/>
    <p:sldId id="436" r:id="rId21"/>
    <p:sldId id="387" r:id="rId22"/>
    <p:sldId id="439" r:id="rId23"/>
    <p:sldId id="388" r:id="rId24"/>
    <p:sldId id="574" r:id="rId25"/>
    <p:sldId id="442" r:id="rId26"/>
    <p:sldId id="572" r:id="rId27"/>
    <p:sldId id="573" r:id="rId28"/>
    <p:sldId id="445" r:id="rId29"/>
    <p:sldId id="510" r:id="rId30"/>
    <p:sldId id="512" r:id="rId31"/>
    <p:sldId id="447" r:id="rId32"/>
    <p:sldId id="514" r:id="rId33"/>
    <p:sldId id="513" r:id="rId34"/>
    <p:sldId id="539" r:id="rId35"/>
    <p:sldId id="449" r:id="rId36"/>
    <p:sldId id="517" r:id="rId37"/>
    <p:sldId id="540" r:id="rId38"/>
    <p:sldId id="459" r:id="rId39"/>
    <p:sldId id="541" r:id="rId40"/>
    <p:sldId id="565" r:id="rId41"/>
    <p:sldId id="566" r:id="rId42"/>
    <p:sldId id="567" r:id="rId43"/>
    <p:sldId id="542" r:id="rId44"/>
    <p:sldId id="543" r:id="rId45"/>
    <p:sldId id="460" r:id="rId46"/>
    <p:sldId id="461" r:id="rId47"/>
    <p:sldId id="564" r:id="rId48"/>
    <p:sldId id="464" r:id="rId49"/>
    <p:sldId id="467" r:id="rId50"/>
    <p:sldId id="468" r:id="rId51"/>
    <p:sldId id="524" r:id="rId52"/>
    <p:sldId id="470" r:id="rId53"/>
    <p:sldId id="548" r:id="rId54"/>
    <p:sldId id="568" r:id="rId55"/>
    <p:sldId id="549" r:id="rId56"/>
    <p:sldId id="469" r:id="rId57"/>
    <p:sldId id="570" r:id="rId58"/>
    <p:sldId id="475" r:id="rId59"/>
    <p:sldId id="551" r:id="rId60"/>
    <p:sldId id="569" r:id="rId61"/>
    <p:sldId id="506" r:id="rId62"/>
    <p:sldId id="550" r:id="rId63"/>
    <p:sldId id="507" r:id="rId64"/>
    <p:sldId id="477" r:id="rId65"/>
    <p:sldId id="553" r:id="rId66"/>
    <p:sldId id="478" r:id="rId67"/>
    <p:sldId id="554" r:id="rId68"/>
    <p:sldId id="479" r:id="rId69"/>
    <p:sldId id="480" r:id="rId70"/>
    <p:sldId id="482" r:id="rId71"/>
    <p:sldId id="481" r:id="rId72"/>
    <p:sldId id="528" r:id="rId73"/>
    <p:sldId id="527" r:id="rId74"/>
    <p:sldId id="555" r:id="rId75"/>
    <p:sldId id="571" r:id="rId76"/>
    <p:sldId id="531" r:id="rId77"/>
    <p:sldId id="486" r:id="rId78"/>
    <p:sldId id="558" r:id="rId79"/>
    <p:sldId id="559" r:id="rId80"/>
    <p:sldId id="488" r:id="rId81"/>
    <p:sldId id="519"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Karen" initials="LK" lastIdx="1" clrIdx="0">
    <p:extLst>
      <p:ext uri="{19B8F6BF-5375-455C-9EA6-DF929625EA0E}">
        <p15:presenceInfo xmlns:p15="http://schemas.microsoft.com/office/powerpoint/2012/main" userId="S-1-5-21-4027829005-1107895287-290554039-17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7"/>
    <a:srgbClr val="ECF3FA"/>
    <a:srgbClr val="FF0066"/>
    <a:srgbClr val="E60000"/>
    <a:srgbClr val="FCFD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0" autoAdjust="0"/>
    <p:restoredTop sz="74526"/>
  </p:normalViewPr>
  <p:slideViewPr>
    <p:cSldViewPr snapToGrid="0">
      <p:cViewPr varScale="1">
        <p:scale>
          <a:sx n="54" d="100"/>
          <a:sy n="54" d="100"/>
        </p:scale>
        <p:origin x="204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commentAuthors" Target="commen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743D74-3014-E641-9F6F-E4E5B59209A2}" type="datetimeFigureOut">
              <a:rPr lang="en-US" smtClean="0"/>
              <a:t>4/7/2021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9BF6B-D086-8C49-AC0B-1764DAAAB092}" type="slidenum">
              <a:rPr lang="en-US" smtClean="0"/>
              <a:t>‹#›</a:t>
            </a:fld>
            <a:endParaRPr lang="en-US"/>
          </a:p>
        </p:txBody>
      </p:sp>
    </p:spTree>
    <p:extLst>
      <p:ext uri="{BB962C8B-B14F-4D97-AF65-F5344CB8AC3E}">
        <p14:creationId xmlns:p14="http://schemas.microsoft.com/office/powerpoint/2010/main" val="2235424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Ask </a:t>
            </a:r>
            <a:r>
              <a:rPr lang="en-US" dirty="0" err="1"/>
              <a:t>Ss</a:t>
            </a:r>
            <a:r>
              <a:rPr lang="en-US" dirty="0"/>
              <a:t> “have you ever travelled on the sea?” </a:t>
            </a:r>
            <a:r>
              <a:rPr lang="en-US" dirty="0">
                <a:sym typeface="Wingdings" pitchFamily="2" charset="2"/>
              </a:rPr>
              <a:t> emphasize travelling on the sea will be described as VOYAGE  “are there some dangerous situations people have to battle with on the sea?”</a:t>
            </a:r>
          </a:p>
          <a:p>
            <a:pPr marL="171450" indent="-171450">
              <a:buFontTx/>
              <a:buChar char="-"/>
            </a:pPr>
            <a:r>
              <a:rPr lang="en-US" dirty="0">
                <a:sym typeface="Wingdings" pitchFamily="2" charset="2"/>
              </a:rPr>
              <a:t>Introduction of the picture.</a:t>
            </a:r>
            <a:endParaRPr lang="en-US" dirty="0"/>
          </a:p>
        </p:txBody>
      </p:sp>
      <p:sp>
        <p:nvSpPr>
          <p:cNvPr id="4" name="Slide Number Placeholder 3"/>
          <p:cNvSpPr>
            <a:spLocks noGrp="1"/>
          </p:cNvSpPr>
          <p:nvPr>
            <p:ph type="sldNum" sz="quarter" idx="5"/>
          </p:nvPr>
        </p:nvSpPr>
        <p:spPr/>
        <p:txBody>
          <a:bodyPr/>
          <a:lstStyle/>
          <a:p>
            <a:fld id="{B409BF6B-D086-8C49-AC0B-1764DAAAB092}" type="slidenum">
              <a:rPr lang="en-US" smtClean="0"/>
              <a:t>1</a:t>
            </a:fld>
            <a:endParaRPr lang="en-US"/>
          </a:p>
        </p:txBody>
      </p:sp>
    </p:spTree>
    <p:extLst>
      <p:ext uri="{BB962C8B-B14F-4D97-AF65-F5344CB8AC3E}">
        <p14:creationId xmlns:p14="http://schemas.microsoft.com/office/powerpoint/2010/main" val="175617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Hippo </a:t>
            </a:r>
            <a:r>
              <a:rPr lang="en-US" dirty="0">
                <a:sym typeface="Wingdings" pitchFamily="2" charset="2"/>
              </a:rPr>
              <a:t> hippopotamus (sing.)  hippopotami (plu.)</a:t>
            </a:r>
            <a:endParaRPr lang="en-US" dirty="0"/>
          </a:p>
        </p:txBody>
      </p:sp>
      <p:sp>
        <p:nvSpPr>
          <p:cNvPr id="4" name="Slide Number Placeholder 3"/>
          <p:cNvSpPr>
            <a:spLocks noGrp="1"/>
          </p:cNvSpPr>
          <p:nvPr>
            <p:ph type="sldNum" sz="quarter" idx="5"/>
          </p:nvPr>
        </p:nvSpPr>
        <p:spPr/>
        <p:txBody>
          <a:bodyPr/>
          <a:lstStyle/>
          <a:p>
            <a:fld id="{B409BF6B-D086-8C49-AC0B-1764DAAAB092}" type="slidenum">
              <a:rPr lang="en-US" smtClean="0"/>
              <a:t>8</a:t>
            </a:fld>
            <a:endParaRPr lang="en-US"/>
          </a:p>
        </p:txBody>
      </p:sp>
    </p:spTree>
    <p:extLst>
      <p:ext uri="{BB962C8B-B14F-4D97-AF65-F5344CB8AC3E}">
        <p14:creationId xmlns:p14="http://schemas.microsoft.com/office/powerpoint/2010/main" val="1480000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2021/4/7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2021/4/7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2021/4/7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2021/4/7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2021/4/7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2021/4/7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2021/4/7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2021/4/7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2021/4/7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2021/4/7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2021/4/7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2021/4/7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a16="http://schemas.microsoft.com/office/drawing/2014/main" id="{7439ADED-C9A4-484D-A8BB-0B52B948CEE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05178" y="6280005"/>
            <a:ext cx="957373" cy="395437"/>
          </a:xfrm>
          <a:prstGeom prst="rect">
            <a:avLst/>
          </a:prstGeom>
        </p:spPr>
      </p:pic>
      <p:sp>
        <p:nvSpPr>
          <p:cNvPr id="8" name="矩形 7">
            <a:extLst>
              <a:ext uri="{FF2B5EF4-FFF2-40B4-BE49-F238E27FC236}">
                <a16:creationId xmlns:a16="http://schemas.microsoft.com/office/drawing/2014/main"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4.mp3"/><Relationship Id="rId7" Type="http://schemas.openxmlformats.org/officeDocument/2006/relationships/slideLayout" Target="../slideLayouts/slideLayout1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audio" Target="../media/media5.mp3"/><Relationship Id="rId5" Type="http://schemas.microsoft.com/office/2007/relationships/media" Target="../media/media5.mp3"/><Relationship Id="rId4" Type="http://schemas.openxmlformats.org/officeDocument/2006/relationships/audio" Target="../media/media4.mp3"/></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Life_2e_BrE_Inter_SB_U03_Grammar%20Summary.pptx" TargetMode="External"/><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8.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8.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Life_2e_BrE_Inter_SB_U03_Grammar%20Summary.pptx" TargetMode="External"/><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slide" Target="slide7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3"/><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3"/><Relationship Id="rId1" Type="http://schemas.openxmlformats.org/officeDocument/2006/relationships/audio" Target="NULL" TargetMode="Externa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3"/><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40.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3"/><Relationship Id="rId1" Type="http://schemas.openxmlformats.org/officeDocument/2006/relationships/audio" Target="NULL"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3"/><Relationship Id="rId1" Type="http://schemas.openxmlformats.org/officeDocument/2006/relationships/audio" Target="NULL" TargetMode="Externa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Inter_SB_U03_Video/Video%203.1.mp4" TargetMode="External"/><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Inter_SB_U03_Video/Video%203.1.mp4" TargetMode="Externa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Inter_SB_U03_Video/Video%203.1.mp4"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Inter_SB_U03_Video/Video%203.2.mp4" TargetMode="Externa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Inter_SB_U03_Video/Video%203.2.mp4"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E707289-854F-4ECD-A4D2-1E7485042202}"/>
              </a:ext>
            </a:extLst>
          </p:cNvPr>
          <p:cNvPicPr>
            <a:picLocks noChangeAspect="1"/>
          </p:cNvPicPr>
          <p:nvPr/>
        </p:nvPicPr>
        <p:blipFill>
          <a:blip r:embed="rId3"/>
          <a:stretch>
            <a:fillRect/>
          </a:stretch>
        </p:blipFill>
        <p:spPr>
          <a:xfrm>
            <a:off x="0" y="0"/>
            <a:ext cx="9144000" cy="5858830"/>
          </a:xfrm>
          <a:prstGeom prst="rect">
            <a:avLst/>
          </a:prstGeom>
        </p:spPr>
      </p:pic>
      <p:sp>
        <p:nvSpPr>
          <p:cNvPr id="7" name="Date Placeholder 1">
            <a:extLst>
              <a:ext uri="{FF2B5EF4-FFF2-40B4-BE49-F238E27FC236}">
                <a16:creationId xmlns:a16="http://schemas.microsoft.com/office/drawing/2014/main" id="{9F354533-02F3-4228-B8B9-A8929DFA956B}"/>
              </a:ext>
            </a:extLst>
          </p:cNvPr>
          <p:cNvSpPr>
            <a:spLocks noGrp="1"/>
          </p:cNvSpPr>
          <p:nvPr>
            <p:ph type="dt" sz="half" idx="10"/>
          </p:nvPr>
        </p:nvSpPr>
        <p:spPr>
          <a:xfrm>
            <a:off x="628650" y="6356351"/>
            <a:ext cx="2057400" cy="365125"/>
          </a:xfrm>
        </p:spPr>
        <p:txBody>
          <a:bodyPr/>
          <a:lstStyle/>
          <a:p>
            <a:fld id="{C764DE79-268F-4C1A-8933-263129D2AF90}" type="datetimeFigureOut">
              <a:rPr lang="en-US" dirty="0"/>
              <a:pPr/>
              <a:t>4/7/2021</a:t>
            </a:fld>
            <a:endParaRPr lang="en-US"/>
          </a:p>
        </p:txBody>
      </p:sp>
      <p:sp>
        <p:nvSpPr>
          <p:cNvPr id="8" name="Footer Placeholder 2">
            <a:extLst>
              <a:ext uri="{FF2B5EF4-FFF2-40B4-BE49-F238E27FC236}">
                <a16:creationId xmlns:a16="http://schemas.microsoft.com/office/drawing/2014/main" id="{0310A368-E472-4ACF-811C-5A8F0104C65E}"/>
              </a:ext>
            </a:extLst>
          </p:cNvPr>
          <p:cNvSpPr>
            <a:spLocks noGrp="1"/>
          </p:cNvSpPr>
          <p:nvPr>
            <p:ph type="ftr" sz="quarter" idx="11"/>
          </p:nvPr>
        </p:nvSpPr>
        <p:spPr>
          <a:xfrm>
            <a:off x="3028950" y="6356351"/>
            <a:ext cx="3086100" cy="365125"/>
          </a:xfrm>
        </p:spPr>
        <p:txBody>
          <a:bodyPr/>
          <a:lstStyle/>
          <a:p>
            <a:endParaRPr lang="en-US"/>
          </a:p>
        </p:txBody>
      </p:sp>
      <p:sp>
        <p:nvSpPr>
          <p:cNvPr id="10" name="Slide Number Placeholder 3">
            <a:extLst>
              <a:ext uri="{FF2B5EF4-FFF2-40B4-BE49-F238E27FC236}">
                <a16:creationId xmlns:a16="http://schemas.microsoft.com/office/drawing/2014/main" id="{62F69512-952C-482E-898E-CE860563FDE4}"/>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pPr/>
              <a:t>1</a:t>
            </a:fld>
            <a:endParaRPr lang="en-US"/>
          </a:p>
        </p:txBody>
      </p:sp>
      <p:sp>
        <p:nvSpPr>
          <p:cNvPr id="11" name="Rectangle 4">
            <a:extLst>
              <a:ext uri="{FF2B5EF4-FFF2-40B4-BE49-F238E27FC236}">
                <a16:creationId xmlns:a16="http://schemas.microsoft.com/office/drawing/2014/main" id="{EB9D53EE-33F5-4DFD-BCA2-77FD792FBCA2}"/>
              </a:ext>
            </a:extLst>
          </p:cNvPr>
          <p:cNvSpPr/>
          <p:nvPr/>
        </p:nvSpPr>
        <p:spPr>
          <a:xfrm>
            <a:off x="0" y="5779787"/>
            <a:ext cx="9144000" cy="1082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TextBox 5">
            <a:extLst>
              <a:ext uri="{FF2B5EF4-FFF2-40B4-BE49-F238E27FC236}">
                <a16:creationId xmlns:a16="http://schemas.microsoft.com/office/drawing/2014/main" id="{063206A9-FD6C-4BCB-8958-BD6FE460E36C}"/>
              </a:ext>
            </a:extLst>
          </p:cNvPr>
          <p:cNvSpPr txBox="1"/>
          <p:nvPr/>
        </p:nvSpPr>
        <p:spPr>
          <a:xfrm>
            <a:off x="0" y="6564388"/>
            <a:ext cx="9144000" cy="215444"/>
          </a:xfrm>
          <a:prstGeom prst="rect">
            <a:avLst/>
          </a:prstGeom>
          <a:noFill/>
        </p:spPr>
        <p:txBody>
          <a:bodyPr wrap="square" rtlCol="0">
            <a:spAutoFit/>
          </a:bodyPr>
          <a:lstStyle/>
          <a:p>
            <a:pPr algn="ctr"/>
            <a:r>
              <a:rPr lang="en-US" sz="800" b="0" i="0" spc="300" baseline="0" dirty="0">
                <a:solidFill>
                  <a:schemeClr val="bg1">
                    <a:lumMod val="50000"/>
                  </a:schemeClr>
                </a:solidFill>
                <a:latin typeface="Arial" charset="0"/>
                <a:ea typeface="Arial" charset="0"/>
                <a:cs typeface="Arial" charset="0"/>
              </a:rPr>
              <a:t>A PART OF CENGAGE</a:t>
            </a:r>
          </a:p>
        </p:txBody>
      </p:sp>
      <p:sp>
        <p:nvSpPr>
          <p:cNvPr id="13" name="TextBox 9">
            <a:extLst>
              <a:ext uri="{FF2B5EF4-FFF2-40B4-BE49-F238E27FC236}">
                <a16:creationId xmlns:a16="http://schemas.microsoft.com/office/drawing/2014/main" id="{0AE35AFB-EF19-4019-83E8-2B29521A9A5C}"/>
              </a:ext>
            </a:extLst>
          </p:cNvPr>
          <p:cNvSpPr txBox="1"/>
          <p:nvPr/>
        </p:nvSpPr>
        <p:spPr>
          <a:xfrm>
            <a:off x="0" y="5864772"/>
            <a:ext cx="9144000" cy="400110"/>
          </a:xfrm>
          <a:prstGeom prst="rect">
            <a:avLst/>
          </a:prstGeom>
          <a:noFill/>
        </p:spPr>
        <p:txBody>
          <a:bodyPr wrap="square" rtlCol="0">
            <a:spAutoFit/>
          </a:bodyPr>
          <a:lstStyle/>
          <a:p>
            <a:pPr algn="ctr"/>
            <a:r>
              <a:rPr lang="en-US" sz="2000" b="0" i="0" baseline="0" dirty="0">
                <a:solidFill>
                  <a:srgbClr val="FFE100"/>
                </a:solidFill>
                <a:latin typeface="Arial" charset="0"/>
                <a:ea typeface="Arial" charset="0"/>
                <a:cs typeface="Arial" charset="0"/>
              </a:rPr>
              <a:t>Bringing the world to the classroom and the classroom to life</a:t>
            </a:r>
          </a:p>
        </p:txBody>
      </p:sp>
      <p:sp>
        <p:nvSpPr>
          <p:cNvPr id="14" name="TextBox 10">
            <a:extLst>
              <a:ext uri="{FF2B5EF4-FFF2-40B4-BE49-F238E27FC236}">
                <a16:creationId xmlns:a16="http://schemas.microsoft.com/office/drawing/2014/main" id="{21216ABD-7520-43F2-94A3-FAC6F5575F3D}"/>
              </a:ext>
            </a:extLst>
          </p:cNvPr>
          <p:cNvSpPr txBox="1"/>
          <p:nvPr/>
        </p:nvSpPr>
        <p:spPr>
          <a:xfrm>
            <a:off x="0" y="6281447"/>
            <a:ext cx="9144000" cy="276999"/>
          </a:xfrm>
          <a:prstGeom prst="rect">
            <a:avLst/>
          </a:prstGeom>
          <a:noFill/>
        </p:spPr>
        <p:txBody>
          <a:bodyPr wrap="square" rtlCol="0">
            <a:spAutoFit/>
          </a:bodyPr>
          <a:lstStyle/>
          <a:p>
            <a:pPr algn="ctr"/>
            <a:r>
              <a:rPr lang="en-US" sz="1200" b="0" i="0" spc="150" baseline="0" dirty="0">
                <a:solidFill>
                  <a:schemeClr val="bg1"/>
                </a:solidFill>
                <a:latin typeface="Arial" charset="0"/>
                <a:ea typeface="Arial" charset="0"/>
                <a:cs typeface="Arial" charset="0"/>
              </a:rPr>
              <a:t>NGL.CENGAGE.COM/ELT</a:t>
            </a:r>
          </a:p>
        </p:txBody>
      </p:sp>
      <p:pic>
        <p:nvPicPr>
          <p:cNvPr id="16" name="Picture 4">
            <a:extLst>
              <a:ext uri="{FF2B5EF4-FFF2-40B4-BE49-F238E27FC236}">
                <a16:creationId xmlns:a16="http://schemas.microsoft.com/office/drawing/2014/main" id="{B2C47E1C-31CC-49F3-AB43-7355076328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3800" y="262339"/>
            <a:ext cx="2181486" cy="901049"/>
          </a:xfrm>
          <a:prstGeom prst="rect">
            <a:avLst/>
          </a:prstGeom>
        </p:spPr>
      </p:pic>
    </p:spTree>
    <p:extLst>
      <p:ext uri="{BB962C8B-B14F-4D97-AF65-F5344CB8AC3E}">
        <p14:creationId xmlns:p14="http://schemas.microsoft.com/office/powerpoint/2010/main" val="88518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34</a:t>
            </a:r>
            <a:endParaRPr lang="zh-TW" altLang="en-US" sz="1200" b="1" dirty="0">
              <a:solidFill>
                <a:schemeClr val="tx1">
                  <a:lumMod val="50000"/>
                  <a:lumOff val="50000"/>
                </a:schemeClr>
              </a:solidFill>
              <a:latin typeface="Calibri" panose="020F0502020204030204" pitchFamily="34" charset="0"/>
            </a:endParaRPr>
          </a:p>
        </p:txBody>
      </p:sp>
      <p:sp>
        <p:nvSpPr>
          <p:cNvPr id="23" name="矩形 22">
            <a:extLst>
              <a:ext uri="{FF2B5EF4-FFF2-40B4-BE49-F238E27FC236}">
                <a16:creationId xmlns:a16="http://schemas.microsoft.com/office/drawing/2014/main" id="{4FD9D888-1D2A-4AAC-84ED-ED3A445FB57D}"/>
              </a:ext>
            </a:extLst>
          </p:cNvPr>
          <p:cNvSpPr/>
          <p:nvPr/>
        </p:nvSpPr>
        <p:spPr>
          <a:xfrm>
            <a:off x="306535" y="309854"/>
            <a:ext cx="8518328"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t>What do you think happened next? Choose one of the options (a–c). Then listen to the whole story and check your ideas.</a:t>
            </a:r>
            <a:endParaRPr lang="zh-TW" altLang="en-US" sz="2000" dirty="0">
              <a:latin typeface="Calibri" panose="020F0502020204030204" pitchFamily="34" charset="0"/>
              <a:cs typeface="Calibri" panose="020F0502020204030204" pitchFamily="34" charset="0"/>
            </a:endParaRPr>
          </a:p>
        </p:txBody>
      </p:sp>
      <p:sp>
        <p:nvSpPr>
          <p:cNvPr id="11" name="矩形 10"/>
          <p:cNvSpPr/>
          <p:nvPr/>
        </p:nvSpPr>
        <p:spPr>
          <a:xfrm>
            <a:off x="671590" y="1154954"/>
            <a:ext cx="7798085" cy="2323713"/>
          </a:xfrm>
          <a:prstGeom prst="rect">
            <a:avLst/>
          </a:prstGeom>
        </p:spPr>
        <p:txBody>
          <a:bodyPr wrap="square">
            <a:spAutoFit/>
          </a:bodyPr>
          <a:lstStyle/>
          <a:p>
            <a:pPr marL="717550" indent="-717550">
              <a:spcBef>
                <a:spcPts val="600"/>
              </a:spcBef>
              <a:tabLst>
                <a:tab pos="358775" algn="l"/>
              </a:tabLst>
            </a:pPr>
            <a:r>
              <a:rPr lang="en-US" altLang="zh-TW" sz="2000" dirty="0">
                <a:latin typeface="Calibri" panose="020F0502020204030204" pitchFamily="34" charset="0"/>
              </a:rPr>
              <a:t>1	a	The hippo came after them and attacked the raft.</a:t>
            </a:r>
          </a:p>
          <a:p>
            <a:pPr marL="717550" indent="-717550">
              <a:spcBef>
                <a:spcPts val="600"/>
              </a:spcBef>
              <a:tabLst>
                <a:tab pos="358775" algn="l"/>
              </a:tabLst>
            </a:pPr>
            <a:r>
              <a:rPr lang="en-US" altLang="zh-TW" sz="2000" dirty="0">
                <a:latin typeface="Calibri" panose="020F0502020204030204" pitchFamily="34" charset="0"/>
              </a:rPr>
              <a:t>	b	A crocodile jumped into the river close to the raft.</a:t>
            </a:r>
          </a:p>
          <a:p>
            <a:pPr marL="717550" indent="-717550">
              <a:spcBef>
                <a:spcPts val="600"/>
              </a:spcBef>
              <a:tabLst>
                <a:tab pos="358775" algn="l"/>
              </a:tabLst>
            </a:pPr>
            <a:r>
              <a:rPr lang="en-US" altLang="zh-TW" sz="2000" dirty="0">
                <a:latin typeface="Calibri" panose="020F0502020204030204" pitchFamily="34" charset="0"/>
              </a:rPr>
              <a:t>	c	The raft sank and they all swam to the river bank.</a:t>
            </a:r>
          </a:p>
          <a:p>
            <a:pPr marL="717550" indent="-717550">
              <a:spcBef>
                <a:spcPts val="600"/>
              </a:spcBef>
              <a:tabLst>
                <a:tab pos="358775" algn="l"/>
              </a:tabLst>
            </a:pPr>
            <a:r>
              <a:rPr lang="en-US" altLang="zh-TW" sz="2000" dirty="0">
                <a:latin typeface="Calibri" panose="020F0502020204030204" pitchFamily="34" charset="0"/>
              </a:rPr>
              <a:t>2	a	His air ran out and he had to go to the surface.</a:t>
            </a:r>
          </a:p>
          <a:p>
            <a:pPr marL="717550" indent="-717550">
              <a:spcBef>
                <a:spcPts val="600"/>
              </a:spcBef>
              <a:tabLst>
                <a:tab pos="358775" algn="l"/>
              </a:tabLst>
            </a:pPr>
            <a:r>
              <a:rPr lang="en-US" altLang="zh-TW" sz="2000" dirty="0">
                <a:latin typeface="Calibri" panose="020F0502020204030204" pitchFamily="34" charset="0"/>
              </a:rPr>
              <a:t>	b	His mother saw a sea snake just behind him.</a:t>
            </a:r>
          </a:p>
          <a:p>
            <a:pPr marL="717550" indent="-717550">
              <a:spcBef>
                <a:spcPts val="600"/>
              </a:spcBef>
              <a:tabLst>
                <a:tab pos="358775" algn="l"/>
              </a:tabLst>
            </a:pPr>
            <a:r>
              <a:rPr lang="en-US" altLang="zh-TW" sz="2000" dirty="0">
                <a:latin typeface="Calibri" panose="020F0502020204030204" pitchFamily="34" charset="0"/>
              </a:rPr>
              <a:t>	c	He almost got lost in the underground tunnels.</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id="{07B520EF-BD10-487F-9F2D-3912055238A4}"/>
              </a:ext>
            </a:extLst>
          </p:cNvPr>
          <p:cNvSpPr/>
          <p:nvPr/>
        </p:nvSpPr>
        <p:spPr>
          <a:xfrm>
            <a:off x="7265226" y="72354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20</a:t>
            </a:r>
            <a:endParaRPr lang="zh-TW" altLang="en-US" dirty="0">
              <a:solidFill>
                <a:schemeClr val="bg1">
                  <a:lumMod val="50000"/>
                </a:schemeClr>
              </a:solidFill>
              <a:latin typeface="Calibri" panose="020F0502020204030204" pitchFamily="34" charset="0"/>
            </a:endParaRPr>
          </a:p>
        </p:txBody>
      </p:sp>
      <p:sp>
        <p:nvSpPr>
          <p:cNvPr id="9" name="橢圓 8"/>
          <p:cNvSpPr/>
          <p:nvPr/>
        </p:nvSpPr>
        <p:spPr>
          <a:xfrm>
            <a:off x="1034400" y="1594942"/>
            <a:ext cx="288000" cy="288000"/>
          </a:xfrm>
          <a:prstGeom prst="ellipse">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1031798" y="3138668"/>
            <a:ext cx="288000" cy="288000"/>
          </a:xfrm>
          <a:prstGeom prst="ellipse">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4FD9D888-1D2A-4AAC-84ED-ED3A445FB57D}"/>
              </a:ext>
            </a:extLst>
          </p:cNvPr>
          <p:cNvSpPr/>
          <p:nvPr/>
        </p:nvSpPr>
        <p:spPr>
          <a:xfrm>
            <a:off x="333820" y="4065882"/>
            <a:ext cx="8489133" cy="1015663"/>
          </a:xfrm>
          <a:prstGeom prst="rect">
            <a:avLst/>
          </a:prstGeom>
        </p:spPr>
        <p:txBody>
          <a:bodyPr wrap="square">
            <a:spAutoFit/>
          </a:bodyPr>
          <a:lstStyle/>
          <a:p>
            <a:pPr marL="360363" indent="-360363">
              <a:spcBef>
                <a:spcPts val="600"/>
              </a:spcBef>
            </a:pPr>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t>Listen to this sentence from the second story. Notice how the speaker links the</a:t>
            </a:r>
            <a:r>
              <a:rPr lang="en-US" altLang="zh-TW" sz="2000" i="1" dirty="0"/>
              <a:t> -</a:t>
            </a:r>
            <a:r>
              <a:rPr lang="en-US" altLang="zh-TW" sz="2000" i="1" dirty="0" err="1"/>
              <a:t>ed</a:t>
            </a:r>
            <a:r>
              <a:rPr lang="en-US" altLang="zh-TW" sz="2000" i="1" dirty="0"/>
              <a:t> </a:t>
            </a:r>
            <a:r>
              <a:rPr lang="en-US" altLang="zh-TW" sz="2000" dirty="0"/>
              <a:t>verb ending to the t at the start of the next word. Do you hear one sound or two?</a:t>
            </a:r>
            <a:endParaRPr lang="zh-TW" altLang="en-US" sz="2000" dirty="0"/>
          </a:p>
        </p:txBody>
      </p:sp>
      <p:sp>
        <p:nvSpPr>
          <p:cNvPr id="15" name="矩形 14">
            <a:extLst>
              <a:ext uri="{FF2B5EF4-FFF2-40B4-BE49-F238E27FC236}">
                <a16:creationId xmlns:a16="http://schemas.microsoft.com/office/drawing/2014/main" id="{07B520EF-BD10-487F-9F2D-3912055238A4}"/>
              </a:ext>
            </a:extLst>
          </p:cNvPr>
          <p:cNvSpPr/>
          <p:nvPr/>
        </p:nvSpPr>
        <p:spPr>
          <a:xfrm>
            <a:off x="7241826" y="480953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21</a:t>
            </a:r>
            <a:endParaRPr lang="zh-TW" altLang="en-US" dirty="0">
              <a:solidFill>
                <a:schemeClr val="bg1">
                  <a:lumMod val="50000"/>
                </a:schemeClr>
              </a:solidFill>
              <a:latin typeface="Calibri" panose="020F0502020204030204" pitchFamily="34" charset="0"/>
            </a:endParaRPr>
          </a:p>
        </p:txBody>
      </p:sp>
      <p:sp>
        <p:nvSpPr>
          <p:cNvPr id="18" name="矩形 17"/>
          <p:cNvSpPr/>
          <p:nvPr/>
        </p:nvSpPr>
        <p:spPr>
          <a:xfrm>
            <a:off x="722505" y="5159889"/>
            <a:ext cx="6642243" cy="400110"/>
          </a:xfrm>
          <a:prstGeom prst="rect">
            <a:avLst/>
          </a:prstGeom>
        </p:spPr>
        <p:txBody>
          <a:bodyPr wrap="square">
            <a:spAutoFit/>
          </a:bodyPr>
          <a:lstStyle/>
          <a:p>
            <a:r>
              <a:rPr lang="en-US" altLang="zh-TW" sz="2000" i="1" dirty="0">
                <a:solidFill>
                  <a:srgbClr val="0080FF"/>
                </a:solidFill>
                <a:latin typeface="Calibri" panose="020F0502020204030204" pitchFamily="34" charset="0"/>
              </a:rPr>
              <a:t>I actually learned to dive while I was on holiday in Mexico.</a:t>
            </a:r>
            <a:endParaRPr lang="zh-TW" altLang="en-US" sz="2000" i="1" dirty="0">
              <a:solidFill>
                <a:srgbClr val="0080FF"/>
              </a:solidFill>
              <a:latin typeface="Calibri" panose="020F0502020204030204" pitchFamily="34" charset="0"/>
            </a:endParaRPr>
          </a:p>
        </p:txBody>
      </p:sp>
      <p:sp>
        <p:nvSpPr>
          <p:cNvPr id="19" name="矩形 18">
            <a:extLst>
              <a:ext uri="{FF2B5EF4-FFF2-40B4-BE49-F238E27FC236}">
                <a16:creationId xmlns:a16="http://schemas.microsoft.com/office/drawing/2014/main" id="{21DEABF0-D0BA-44A0-A586-1F297E68F915}"/>
              </a:ext>
            </a:extLst>
          </p:cNvPr>
          <p:cNvSpPr/>
          <p:nvPr/>
        </p:nvSpPr>
        <p:spPr>
          <a:xfrm>
            <a:off x="335731" y="3617710"/>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solidFill>
                  <a:srgbClr val="E60000"/>
                </a:solidFill>
                <a:latin typeface="Calibri" panose="020F0502020204030204" pitchFamily="34" charset="0"/>
              </a:rPr>
              <a:t>Pronunciation  </a:t>
            </a:r>
            <a:r>
              <a:rPr lang="en-US" altLang="zh-TW" sz="2000" b="1" i="1" dirty="0">
                <a:solidFill>
                  <a:schemeClr val="tx1">
                    <a:lumMod val="65000"/>
                    <a:lumOff val="35000"/>
                  </a:schemeClr>
                </a:solidFill>
                <a:latin typeface="Calibri" panose="020F0502020204030204" pitchFamily="34" charset="0"/>
              </a:rPr>
              <a:t>d</a:t>
            </a:r>
            <a:r>
              <a:rPr lang="en-US" altLang="zh-TW" sz="2000" b="1" dirty="0">
                <a:solidFill>
                  <a:schemeClr val="tx1">
                    <a:lumMod val="65000"/>
                    <a:lumOff val="35000"/>
                  </a:schemeClr>
                </a:solidFill>
                <a:latin typeface="Calibri" panose="020F0502020204030204" pitchFamily="34" charset="0"/>
              </a:rPr>
              <a:t> and </a:t>
            </a:r>
            <a:r>
              <a:rPr lang="en-US" altLang="zh-TW" sz="2000" b="1" i="1" dirty="0">
                <a:solidFill>
                  <a:schemeClr val="tx1">
                    <a:lumMod val="65000"/>
                    <a:lumOff val="35000"/>
                  </a:schemeClr>
                </a:solidFill>
                <a:latin typeface="Calibri" panose="020F0502020204030204" pitchFamily="34" charset="0"/>
              </a:rPr>
              <a:t>t</a:t>
            </a:r>
            <a:r>
              <a:rPr lang="en-US" altLang="zh-TW" sz="2000" b="1" dirty="0">
                <a:solidFill>
                  <a:schemeClr val="tx1">
                    <a:lumMod val="65000"/>
                    <a:lumOff val="35000"/>
                  </a:schemeClr>
                </a:solidFill>
                <a:latin typeface="Calibri" panose="020F0502020204030204" pitchFamily="34" charset="0"/>
              </a:rPr>
              <a:t> after </a:t>
            </a:r>
            <a:r>
              <a:rPr lang="en-US" altLang="zh-TW" sz="2000" b="1" i="1" dirty="0">
                <a:solidFill>
                  <a:schemeClr val="tx1">
                    <a:lumMod val="65000"/>
                    <a:lumOff val="35000"/>
                  </a:schemeClr>
                </a:solidFill>
                <a:latin typeface="Calibri" panose="020F0502020204030204" pitchFamily="34" charset="0"/>
              </a:rPr>
              <a:t>-</a:t>
            </a:r>
            <a:r>
              <a:rPr lang="en-US" altLang="zh-TW" sz="2000" b="1" i="1" dirty="0" err="1">
                <a:solidFill>
                  <a:schemeClr val="tx1">
                    <a:lumMod val="65000"/>
                    <a:lumOff val="35000"/>
                  </a:schemeClr>
                </a:solidFill>
                <a:latin typeface="Calibri" panose="020F0502020204030204" pitchFamily="34" charset="0"/>
              </a:rPr>
              <a:t>ed</a:t>
            </a:r>
            <a:r>
              <a:rPr lang="en-US" altLang="zh-TW" sz="2000" b="1" i="1" dirty="0">
                <a:solidFill>
                  <a:schemeClr val="tx1">
                    <a:lumMod val="65000"/>
                    <a:lumOff val="35000"/>
                  </a:schemeClr>
                </a:solidFill>
                <a:latin typeface="Calibri" panose="020F0502020204030204" pitchFamily="34" charset="0"/>
              </a:rPr>
              <a:t> </a:t>
            </a:r>
            <a:r>
              <a:rPr lang="en-US" altLang="zh-TW" sz="2000" b="1" dirty="0">
                <a:solidFill>
                  <a:schemeClr val="tx1">
                    <a:lumMod val="65000"/>
                    <a:lumOff val="35000"/>
                  </a:schemeClr>
                </a:solidFill>
                <a:latin typeface="Calibri" panose="020F0502020204030204" pitchFamily="34" charset="0"/>
              </a:rPr>
              <a:t>endings</a:t>
            </a:r>
            <a:endParaRPr lang="zh-TW" altLang="en-US" sz="2000" b="1" dirty="0">
              <a:solidFill>
                <a:schemeClr val="tx1">
                  <a:lumMod val="65000"/>
                  <a:lumOff val="35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id="{4FD9D888-1D2A-4AAC-84ED-ED3A445FB57D}"/>
              </a:ext>
            </a:extLst>
          </p:cNvPr>
          <p:cNvSpPr/>
          <p:nvPr/>
        </p:nvSpPr>
        <p:spPr>
          <a:xfrm>
            <a:off x="352657" y="5671907"/>
            <a:ext cx="7522374"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t>Listen and repeat the sentences you hear.</a:t>
            </a:r>
            <a:endParaRPr lang="zh-TW" altLang="en-US" sz="2000" dirty="0"/>
          </a:p>
        </p:txBody>
      </p:sp>
      <p:sp>
        <p:nvSpPr>
          <p:cNvPr id="21" name="矩形 20">
            <a:extLst>
              <a:ext uri="{FF2B5EF4-FFF2-40B4-BE49-F238E27FC236}">
                <a16:creationId xmlns:a16="http://schemas.microsoft.com/office/drawing/2014/main" id="{07B520EF-BD10-487F-9F2D-3912055238A4}"/>
              </a:ext>
            </a:extLst>
          </p:cNvPr>
          <p:cNvSpPr/>
          <p:nvPr/>
        </p:nvSpPr>
        <p:spPr>
          <a:xfrm>
            <a:off x="7233657" y="572072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22</a:t>
            </a:r>
            <a:endParaRPr lang="zh-TW" altLang="en-US" dirty="0">
              <a:solidFill>
                <a:schemeClr val="bg1">
                  <a:lumMod val="50000"/>
                </a:schemeClr>
              </a:solidFill>
              <a:latin typeface="Calibri" panose="020F0502020204030204" pitchFamily="34" charset="0"/>
            </a:endParaRPr>
          </a:p>
        </p:txBody>
      </p:sp>
      <p:pic>
        <p:nvPicPr>
          <p:cNvPr id="2" name="life_2e_intermediate_sb_track_2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38413" y="611788"/>
            <a:ext cx="609600" cy="609600"/>
          </a:xfrm>
          <a:prstGeom prst="rect">
            <a:avLst/>
          </a:prstGeom>
        </p:spPr>
      </p:pic>
      <p:pic>
        <p:nvPicPr>
          <p:cNvPr id="3" name="life_2e_intermediate_sb_track_2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84859" y="4711618"/>
            <a:ext cx="609600" cy="609600"/>
          </a:xfrm>
          <a:prstGeom prst="rect">
            <a:avLst/>
          </a:prstGeom>
        </p:spPr>
      </p:pic>
      <p:pic>
        <p:nvPicPr>
          <p:cNvPr id="4" name="life_2e_intermediate_sb_track_22.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8214313" y="5606155"/>
            <a:ext cx="609600" cy="609600"/>
          </a:xfrm>
          <a:prstGeom prst="rect">
            <a:avLst/>
          </a:prstGeom>
        </p:spPr>
      </p:pic>
    </p:spTree>
    <p:extLst>
      <p:ext uri="{BB962C8B-B14F-4D97-AF65-F5344CB8AC3E}">
        <p14:creationId xmlns:p14="http://schemas.microsoft.com/office/powerpoint/2010/main"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32806" fill="hold"/>
                                        <p:tgtEl>
                                          <p:spTgt spid="2"/>
                                        </p:tgtEl>
                                      </p:cBhvr>
                                    </p:cmd>
                                  </p:childTnLst>
                                </p:cTn>
                              </p:par>
                            </p:childTnLst>
                          </p:cTn>
                        </p:par>
                      </p:childTnLst>
                    </p:cTn>
                  </p:par>
                </p:childTnLst>
              </p:cTn>
              <p:nextCondLst>
                <p:cond evt="onClick" delay="0">
                  <p:tgtEl>
                    <p:spTgt spid="2"/>
                  </p:tgtEl>
                </p:cond>
              </p:nextCondLst>
            </p:seq>
            <p:audio>
              <p:cMediaNode vol="80000">
                <p:cTn id="18" fill="hold" display="0">
                  <p:stCondLst>
                    <p:cond delay="indefinite"/>
                  </p:stCondLst>
                  <p:endCondLst>
                    <p:cond evt="onStopAudio" delay="0">
                      <p:tgtEl>
                        <p:sldTgt/>
                      </p:tgtEl>
                    </p:cond>
                  </p:endCondLst>
                </p:cTn>
                <p:tgtEl>
                  <p:spTgt spid="2"/>
                </p:tgtEl>
              </p:cMediaNode>
            </p:audio>
            <p:seq concurrent="1" nextAc="seek">
              <p:cTn id="19" restart="whenNotActive" fill="hold" evtFilter="cancelBubble" nodeType="interactiveSeq">
                <p:stCondLst>
                  <p:cond evt="onClick" delay="0">
                    <p:tgtEl>
                      <p:spTgt spid="3"/>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12303" fill="hold"/>
                                        <p:tgtEl>
                                          <p:spTgt spid="3"/>
                                        </p:tgtEl>
                                      </p:cBhvr>
                                    </p:cmd>
                                  </p:childTnLst>
                                </p:cTn>
                              </p:par>
                            </p:childTnLst>
                          </p:cTn>
                        </p:par>
                      </p:childTnLst>
                    </p:cTn>
                  </p:par>
                </p:childTnLst>
              </p:cTn>
              <p:nextCondLst>
                <p:cond evt="onClick" delay="0">
                  <p:tgtEl>
                    <p:spTgt spid="3"/>
                  </p:tgtEl>
                </p:cond>
              </p:nextCondLst>
            </p:seq>
            <p:audio>
              <p:cMediaNode vol="80000">
                <p:cTn id="24" fill="hold" display="0">
                  <p:stCondLst>
                    <p:cond delay="indefinite"/>
                  </p:stCondLst>
                  <p:endCondLst>
                    <p:cond evt="onStopAudio" delay="0">
                      <p:tgtEl>
                        <p:sldTgt/>
                      </p:tgtEl>
                    </p:cond>
                  </p:endCondLst>
                </p:cTn>
                <p:tgtEl>
                  <p:spTgt spid="3"/>
                </p:tgtEl>
              </p:cMediaNode>
            </p:audio>
            <p:seq concurrent="1" nextAc="seek">
              <p:cTn id="25" restart="whenNotActive" fill="hold" evtFilter="cancelBubble" nodeType="interactiveSeq">
                <p:stCondLst>
                  <p:cond evt="onClick" delay="0">
                    <p:tgtEl>
                      <p:spTgt spid="4"/>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47908" fill="hold"/>
                                        <p:tgtEl>
                                          <p:spTgt spid="4"/>
                                        </p:tgtEl>
                                      </p:cBhvr>
                                    </p:cmd>
                                  </p:childTnLst>
                                </p:cTn>
                              </p:par>
                            </p:childTnLst>
                          </p:cTn>
                        </p:par>
                      </p:childTnLst>
                    </p:cTn>
                  </p:par>
                </p:childTnLst>
              </p:cTn>
              <p:nextCondLst>
                <p:cond evt="onClick" delay="0">
                  <p:tgtEl>
                    <p:spTgt spid="4"/>
                  </p:tgtEl>
                </p:cond>
              </p:nextCondLst>
            </p:seq>
            <p:audio>
              <p:cMediaNode vol="80000">
                <p:cTn id="30" fill="hold" display="0">
                  <p:stCondLst>
                    <p:cond delay="indefinite"/>
                  </p:stCondLst>
                  <p:endCondLst>
                    <p:cond evt="onStopAudio" delay="0">
                      <p:tgtEl>
                        <p:sldTgt/>
                      </p:tgtEl>
                    </p:cond>
                  </p:endCondLst>
                </p:cTn>
                <p:tgtEl>
                  <p:spTgt spid="4"/>
                </p:tgtEl>
              </p:cMediaNode>
            </p:audio>
          </p:childTnLst>
        </p:cTn>
      </p:par>
    </p:tnLst>
    <p:bldLst>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2682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96225" y="787072"/>
            <a:ext cx="8493131" cy="5401479"/>
          </a:xfrm>
          <a:prstGeom prst="rect">
            <a:avLst/>
          </a:prstGeom>
          <a:ln>
            <a:solidFill>
              <a:srgbClr val="0000E1"/>
            </a:solidFill>
          </a:ln>
        </p:spPr>
        <p:txBody>
          <a:bodyPr wrap="square">
            <a:spAutoFit/>
          </a:bodyPr>
          <a:lstStyle/>
          <a:p>
            <a:pPr marL="266700" indent="-266700">
              <a:spcBef>
                <a:spcPts val="600"/>
              </a:spcBef>
            </a:pPr>
            <a:r>
              <a:rPr lang="en-US" altLang="zh-TW" sz="1700" b="1" dirty="0">
                <a:solidFill>
                  <a:srgbClr val="0000E1"/>
                </a:solidFill>
                <a:latin typeface="Calibri" panose="020F0502020204030204" pitchFamily="34" charset="0"/>
                <a:cs typeface="Arial" pitchFamily="34" charset="0"/>
              </a:rPr>
              <a:t>1 	</a:t>
            </a:r>
            <a:r>
              <a:rPr lang="en-US" altLang="zh-TW" sz="1700" dirty="0">
                <a:solidFill>
                  <a:srgbClr val="0000E1"/>
                </a:solidFill>
                <a:latin typeface="Calibri" panose="020F0502020204030204" pitchFamily="34" charset="0"/>
                <a:cs typeface="Arial" pitchFamily="34" charset="0"/>
              </a:rPr>
              <a:t>I live in Zambia and we have fantastic rivers here. I love rafting on the Zambezi River, it’s one of the best white-water runs in the world. On my very first trip, we had a real surprise! We were coming down fast from a section of rapids and we could see calm water ahead. Then I saw a big hippo near the river bank. It’s best to avoid hippos if you can! We started moving away quickly because it was coming towards us! And then, we were going around a small island in the middle of the river, when suddenly </a:t>
            </a:r>
            <a:r>
              <a:rPr lang="en-US" altLang="zh-TW" sz="1700" b="1" dirty="0">
                <a:solidFill>
                  <a:srgbClr val="0000E1"/>
                </a:solidFill>
                <a:latin typeface="Calibri" panose="020F0502020204030204" pitchFamily="34" charset="0"/>
                <a:cs typeface="Arial" pitchFamily="34" charset="0"/>
              </a:rPr>
              <a:t>we surprised an eight-</a:t>
            </a:r>
            <a:r>
              <a:rPr lang="en-US" altLang="zh-TW" sz="1700" b="1" dirty="0" err="1">
                <a:solidFill>
                  <a:srgbClr val="0000E1"/>
                </a:solidFill>
                <a:latin typeface="Calibri" panose="020F0502020204030204" pitchFamily="34" charset="0"/>
                <a:cs typeface="Arial" pitchFamily="34" charset="0"/>
              </a:rPr>
              <a:t>metre</a:t>
            </a:r>
            <a:r>
              <a:rPr lang="en-US" altLang="zh-TW" sz="1700" b="1" dirty="0">
                <a:solidFill>
                  <a:srgbClr val="0000E1"/>
                </a:solidFill>
                <a:latin typeface="Calibri" panose="020F0502020204030204" pitchFamily="34" charset="0"/>
                <a:cs typeface="Arial" pitchFamily="34" charset="0"/>
              </a:rPr>
              <a:t> crocodile. It was lying in the sun on the other bank. It jumped into the water about a </a:t>
            </a:r>
            <a:r>
              <a:rPr lang="en-US" altLang="zh-TW" sz="1700" b="1" dirty="0" err="1">
                <a:solidFill>
                  <a:srgbClr val="0000E1"/>
                </a:solidFill>
                <a:latin typeface="Calibri" panose="020F0502020204030204" pitchFamily="34" charset="0"/>
                <a:cs typeface="Arial" pitchFamily="34" charset="0"/>
              </a:rPr>
              <a:t>metre</a:t>
            </a:r>
            <a:r>
              <a:rPr lang="en-US" altLang="zh-TW" sz="1700" b="1" dirty="0">
                <a:solidFill>
                  <a:srgbClr val="0000E1"/>
                </a:solidFill>
                <a:latin typeface="Calibri" panose="020F0502020204030204" pitchFamily="34" charset="0"/>
                <a:cs typeface="Arial" pitchFamily="34" charset="0"/>
              </a:rPr>
              <a:t> away from our boat – it nearly landed in the boat! Fortunately, it didn’t take much interest in us so we got away! Maybe it wasn’t hungry! </a:t>
            </a:r>
          </a:p>
          <a:p>
            <a:pPr marL="266700" indent="-266700">
              <a:spcBef>
                <a:spcPts val="600"/>
              </a:spcBef>
            </a:pPr>
            <a:r>
              <a:rPr lang="en-US" altLang="zh-TW" sz="1700" b="1" dirty="0">
                <a:solidFill>
                  <a:srgbClr val="0000E1"/>
                </a:solidFill>
                <a:latin typeface="Calibri" panose="020F0502020204030204" pitchFamily="34" charset="0"/>
                <a:cs typeface="Arial" pitchFamily="34" charset="0"/>
              </a:rPr>
              <a:t>2	</a:t>
            </a:r>
            <a:r>
              <a:rPr lang="en-US" altLang="zh-TW" sz="1700" dirty="0">
                <a:solidFill>
                  <a:srgbClr val="0000E1"/>
                </a:solidFill>
                <a:latin typeface="Calibri" panose="020F0502020204030204" pitchFamily="34" charset="0"/>
                <a:cs typeface="Arial" pitchFamily="34" charset="0"/>
              </a:rPr>
              <a:t>I began diving when I was about twelve. I actually learned to dive while I was on holiday in Mexico. My parents went there to explore the underground lakes – or cenotes, as they’re called here. My brother and I were just sitting around on the beach, getting bored, so we took a diving course. Then we did our first dive in the ‘easy’ cenotes while my parents were exploring the dangerous stuff. It wasn’t very deep underground and the sun was shining in through an opening in the roof of the cave. It was really calm and beautiful. I felt like staying there all day! I was concentrating on doing everything right. I didn’t notice that </a:t>
            </a:r>
            <a:r>
              <a:rPr lang="en-US" altLang="zh-TW" sz="1700" b="1" dirty="0">
                <a:solidFill>
                  <a:srgbClr val="0000E1"/>
                </a:solidFill>
                <a:latin typeface="Calibri" panose="020F0502020204030204" pitchFamily="34" charset="0"/>
                <a:cs typeface="Arial" pitchFamily="34" charset="0"/>
              </a:rPr>
              <a:t>that I was swimming into an area that was only for advanced divers. There were ropes and signs to stop you going into some tunnels where it was easy to get lost. Luckily for me, my mum realized pretty quickly that I was missing and she came after me. I still had no idea where I was going!</a:t>
            </a:r>
          </a:p>
        </p:txBody>
      </p:sp>
      <p:sp>
        <p:nvSpPr>
          <p:cNvPr id="9" name="矩形 8">
            <a:extLst>
              <a:ext uri="{FF2B5EF4-FFF2-40B4-BE49-F238E27FC236}">
                <a16:creationId xmlns:a16="http://schemas.microsoft.com/office/drawing/2014/main" id="{D98CDB17-2637-4B6C-9B63-F00EFD9B1C44}"/>
              </a:ext>
            </a:extLst>
          </p:cNvPr>
          <p:cNvSpPr/>
          <p:nvPr/>
        </p:nvSpPr>
        <p:spPr>
          <a:xfrm>
            <a:off x="1328679" y="2800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20</a:t>
            </a:r>
            <a:endParaRPr lang="zh-TW" altLang="en-US" dirty="0">
              <a:solidFill>
                <a:schemeClr val="bg1">
                  <a:lumMod val="50000"/>
                </a:schemeClr>
              </a:solidFill>
              <a:latin typeface="Calibri" panose="020F0502020204030204" pitchFamily="34" charset="0"/>
            </a:endParaRPr>
          </a:p>
        </p:txBody>
      </p:sp>
      <p:pic>
        <p:nvPicPr>
          <p:cNvPr id="5" name="life_2e_intermediate_sb_track_2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74510" y="159954"/>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32806"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84651" y="891247"/>
            <a:ext cx="8352928" cy="2139047"/>
          </a:xfrm>
          <a:prstGeom prst="rect">
            <a:avLst/>
          </a:prstGeom>
          <a:ln>
            <a:solidFill>
              <a:srgbClr val="0000E1"/>
            </a:solidFill>
          </a:ln>
        </p:spPr>
        <p:txBody>
          <a:bodyPr wrap="square">
            <a:spAutoFit/>
          </a:bodyPr>
          <a:lstStyle/>
          <a:p>
            <a:pPr marL="360363" indent="-360363">
              <a:spcBef>
                <a:spcPts val="600"/>
              </a:spcBef>
            </a:pPr>
            <a:r>
              <a:rPr lang="en-US" altLang="zh-TW" b="1" dirty="0">
                <a:solidFill>
                  <a:srgbClr val="0000E1"/>
                </a:solidFill>
                <a:latin typeface="Calibri" panose="020F0502020204030204" pitchFamily="34" charset="0"/>
                <a:cs typeface="Arial" pitchFamily="34" charset="0"/>
              </a:rPr>
              <a:t>1 </a:t>
            </a:r>
            <a:r>
              <a:rPr lang="en-US" altLang="zh-TW" dirty="0">
                <a:solidFill>
                  <a:srgbClr val="0000E1"/>
                </a:solidFill>
                <a:latin typeface="Calibri" panose="020F0502020204030204" pitchFamily="34" charset="0"/>
                <a:cs typeface="Arial" pitchFamily="34" charset="0"/>
              </a:rPr>
              <a:t>	They tried to get away.</a:t>
            </a:r>
          </a:p>
          <a:p>
            <a:pPr marL="360363" indent="-360363">
              <a:spcBef>
                <a:spcPts val="600"/>
              </a:spcBef>
            </a:pPr>
            <a:r>
              <a:rPr lang="en-US" altLang="zh-TW" b="1" dirty="0">
                <a:solidFill>
                  <a:srgbClr val="0000E1"/>
                </a:solidFill>
                <a:latin typeface="Calibri" panose="020F0502020204030204" pitchFamily="34" charset="0"/>
                <a:cs typeface="Arial" pitchFamily="34" charset="0"/>
              </a:rPr>
              <a:t>2 </a:t>
            </a:r>
            <a:r>
              <a:rPr lang="en-US" altLang="zh-TW" dirty="0">
                <a:solidFill>
                  <a:srgbClr val="0000E1"/>
                </a:solidFill>
                <a:latin typeface="Calibri" panose="020F0502020204030204" pitchFamily="34" charset="0"/>
                <a:cs typeface="Arial" pitchFamily="34" charset="0"/>
              </a:rPr>
              <a:t>	We rowed down the river.</a:t>
            </a:r>
          </a:p>
          <a:p>
            <a:pPr marL="360363" indent="-360363">
              <a:spcBef>
                <a:spcPts val="600"/>
              </a:spcBef>
              <a:tabLst>
                <a:tab pos="360363" algn="l"/>
              </a:tabLst>
            </a:pPr>
            <a:r>
              <a:rPr lang="en-US" altLang="zh-TW" b="1" dirty="0">
                <a:solidFill>
                  <a:srgbClr val="0000E1"/>
                </a:solidFill>
                <a:latin typeface="Calibri" panose="020F0502020204030204" pitchFamily="34" charset="0"/>
                <a:cs typeface="Arial" pitchFamily="34" charset="0"/>
              </a:rPr>
              <a:t>3 </a:t>
            </a:r>
            <a:r>
              <a:rPr lang="en-US" altLang="zh-TW" dirty="0">
                <a:solidFill>
                  <a:srgbClr val="0000E1"/>
                </a:solidFill>
                <a:latin typeface="Calibri" panose="020F0502020204030204" pitchFamily="34" charset="0"/>
                <a:cs typeface="Arial" pitchFamily="34" charset="0"/>
              </a:rPr>
              <a:t>	What happened to you?</a:t>
            </a:r>
          </a:p>
          <a:p>
            <a:pPr marL="360363" indent="-360363">
              <a:spcBef>
                <a:spcPts val="600"/>
              </a:spcBef>
            </a:pPr>
            <a:r>
              <a:rPr lang="en-US" altLang="zh-TW" b="1" dirty="0">
                <a:solidFill>
                  <a:srgbClr val="0000E1"/>
                </a:solidFill>
                <a:latin typeface="Calibri" panose="020F0502020204030204" pitchFamily="34" charset="0"/>
                <a:cs typeface="Arial" pitchFamily="34" charset="0"/>
              </a:rPr>
              <a:t>4</a:t>
            </a:r>
            <a:r>
              <a:rPr lang="en-US" altLang="zh-TW" dirty="0">
                <a:solidFill>
                  <a:srgbClr val="0000E1"/>
                </a:solidFill>
                <a:latin typeface="Calibri" panose="020F0502020204030204" pitchFamily="34" charset="0"/>
                <a:cs typeface="Arial" pitchFamily="34" charset="0"/>
              </a:rPr>
              <a:t> 	The crocodile looked dangerous to me.</a:t>
            </a:r>
          </a:p>
          <a:p>
            <a:pPr marL="360363" indent="-360363">
              <a:spcBef>
                <a:spcPts val="600"/>
              </a:spcBef>
            </a:pPr>
            <a:r>
              <a:rPr lang="en-US" altLang="zh-TW" b="1" dirty="0">
                <a:solidFill>
                  <a:srgbClr val="0000E1"/>
                </a:solidFill>
                <a:latin typeface="Calibri" panose="020F0502020204030204" pitchFamily="34" charset="0"/>
                <a:cs typeface="Arial" pitchFamily="34" charset="0"/>
              </a:rPr>
              <a:t>5 </a:t>
            </a:r>
            <a:r>
              <a:rPr lang="en-US" altLang="zh-TW" dirty="0">
                <a:solidFill>
                  <a:srgbClr val="0000E1"/>
                </a:solidFill>
                <a:latin typeface="Calibri" panose="020F0502020204030204" pitchFamily="34" charset="0"/>
                <a:cs typeface="Arial" pitchFamily="34" charset="0"/>
              </a:rPr>
              <a:t>	We arrived too late.</a:t>
            </a:r>
          </a:p>
          <a:p>
            <a:pPr marL="360363" indent="-360363">
              <a:spcBef>
                <a:spcPts val="600"/>
              </a:spcBef>
            </a:pPr>
            <a:r>
              <a:rPr lang="en-US" altLang="zh-TW" b="1" dirty="0">
                <a:solidFill>
                  <a:srgbClr val="0000E1"/>
                </a:solidFill>
                <a:latin typeface="Calibri" panose="020F0502020204030204" pitchFamily="34" charset="0"/>
                <a:cs typeface="Arial" pitchFamily="34" charset="0"/>
              </a:rPr>
              <a:t>6 </a:t>
            </a:r>
            <a:r>
              <a:rPr lang="en-US" altLang="zh-TW" dirty="0">
                <a:solidFill>
                  <a:srgbClr val="0000E1"/>
                </a:solidFill>
                <a:latin typeface="Calibri" panose="020F0502020204030204" pitchFamily="34" charset="0"/>
                <a:cs typeface="Arial" pitchFamily="34" charset="0"/>
              </a:rPr>
              <a:t>	We walked ten </a:t>
            </a:r>
            <a:r>
              <a:rPr lang="en-US" altLang="zh-TW" dirty="0" err="1">
                <a:solidFill>
                  <a:srgbClr val="0000E1"/>
                </a:solidFill>
                <a:latin typeface="Calibri" panose="020F0502020204030204" pitchFamily="34" charset="0"/>
                <a:cs typeface="Arial" pitchFamily="34" charset="0"/>
              </a:rPr>
              <a:t>kilometres</a:t>
            </a:r>
            <a:r>
              <a:rPr lang="en-US" altLang="zh-TW" dirty="0">
                <a:solidFill>
                  <a:srgbClr val="0000E1"/>
                </a:solidFill>
                <a:latin typeface="Calibri" panose="020F0502020204030204" pitchFamily="34" charset="0"/>
                <a:cs typeface="Arial" pitchFamily="34" charset="0"/>
              </a:rPr>
              <a:t> along the beach yesterday.</a:t>
            </a:r>
          </a:p>
        </p:txBody>
      </p:sp>
      <p:sp>
        <p:nvSpPr>
          <p:cNvPr id="9" name="矩形 8">
            <a:extLst>
              <a:ext uri="{FF2B5EF4-FFF2-40B4-BE49-F238E27FC236}">
                <a16:creationId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22</a:t>
            </a:r>
            <a:endParaRPr lang="zh-TW" altLang="en-US" dirty="0">
              <a:solidFill>
                <a:schemeClr val="bg1">
                  <a:lumMod val="50000"/>
                </a:schemeClr>
              </a:solidFill>
              <a:latin typeface="Calibri" panose="020F0502020204030204" pitchFamily="34" charset="0"/>
            </a:endParaRPr>
          </a:p>
        </p:txBody>
      </p:sp>
      <p:pic>
        <p:nvPicPr>
          <p:cNvPr id="5" name="life_2e_intermediate_sb_track_2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185" y="215390"/>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47908"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34</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 </a:t>
            </a:r>
            <a:r>
              <a:rPr lang="en-US" altLang="zh-TW" sz="3200" b="1" dirty="0"/>
              <a:t> </a:t>
            </a:r>
            <a:r>
              <a:rPr lang="en-US" altLang="zh-TW" sz="3200" b="1" dirty="0">
                <a:solidFill>
                  <a:schemeClr val="tx1">
                    <a:lumMod val="65000"/>
                    <a:lumOff val="35000"/>
                  </a:schemeClr>
                </a:solidFill>
                <a:latin typeface="Calibri" panose="020F0502020204030204" pitchFamily="34" charset="0"/>
              </a:rPr>
              <a:t>describing experiences</a:t>
            </a:r>
            <a:endParaRPr lang="zh-TW" altLang="en-US" sz="3200" b="1" dirty="0">
              <a:solidFill>
                <a:schemeClr val="tx1">
                  <a:lumMod val="65000"/>
                  <a:lumOff val="35000"/>
                </a:schemeClr>
              </a:solidFill>
              <a:latin typeface="Calibri" panose="020F0502020204030204"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804729" y="1061909"/>
            <a:ext cx="5746542" cy="2256050"/>
          </a:xfrm>
          <a:prstGeom prst="rect">
            <a:avLst/>
          </a:prstGeom>
          <a:noFill/>
          <a:ln w="9525">
            <a:noFill/>
            <a:miter lim="800000"/>
            <a:headEnd/>
            <a:tailEnd/>
          </a:ln>
        </p:spPr>
      </p:pic>
    </p:spTree>
    <p:extLst>
      <p:ext uri="{BB962C8B-B14F-4D97-AF65-F5344CB8AC3E}">
        <p14:creationId xmlns:p14="http://schemas.microsoft.com/office/powerpoint/2010/main" val="424026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34</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B250C6FA-5AF3-4351-AE5D-3A2FC7F53049}"/>
              </a:ext>
            </a:extLst>
          </p:cNvPr>
          <p:cNvSpPr/>
          <p:nvPr/>
        </p:nvSpPr>
        <p:spPr>
          <a:xfrm>
            <a:off x="652500" y="1164171"/>
            <a:ext cx="8116505" cy="2823850"/>
          </a:xfrm>
          <a:prstGeom prst="rect">
            <a:avLst/>
          </a:prstGeom>
        </p:spPr>
        <p:txBody>
          <a:bodyPr wrap="square">
            <a:spAutoFit/>
          </a:bodyPr>
          <a:lstStyle/>
          <a:p>
            <a:pPr marL="363538" indent="-363538">
              <a:spcBef>
                <a:spcPts val="300"/>
              </a:spcBef>
            </a:pPr>
            <a:r>
              <a:rPr lang="en-US" altLang="zh-TW" sz="2000" dirty="0">
                <a:latin typeface="Calibri" panose="020F0502020204030204" pitchFamily="34" charset="0"/>
              </a:rPr>
              <a:t>1 	The hippo suddenly saw us.</a:t>
            </a:r>
          </a:p>
          <a:p>
            <a:pPr marL="363538" indent="-363538">
              <a:spcBef>
                <a:spcPts val="300"/>
              </a:spcBef>
            </a:pPr>
            <a:r>
              <a:rPr lang="en-US" altLang="zh-TW" sz="2000" dirty="0">
                <a:latin typeface="Calibri" panose="020F0502020204030204" pitchFamily="34" charset="0"/>
              </a:rPr>
              <a:t>2 	We reached the river bank safely.</a:t>
            </a:r>
          </a:p>
          <a:p>
            <a:pPr marL="363538" indent="-363538">
              <a:spcBef>
                <a:spcPts val="300"/>
              </a:spcBef>
            </a:pPr>
            <a:r>
              <a:rPr lang="en-US" altLang="zh-TW" sz="2000" dirty="0">
                <a:latin typeface="Calibri" panose="020F0502020204030204" pitchFamily="34" charset="0"/>
              </a:rPr>
              <a:t>3 	I found the way out of the cave easily.</a:t>
            </a:r>
          </a:p>
          <a:p>
            <a:pPr marL="363538" indent="-363538">
              <a:spcBef>
                <a:spcPts val="300"/>
              </a:spcBef>
            </a:pPr>
            <a:r>
              <a:rPr lang="en-US" altLang="zh-TW" sz="2000" dirty="0">
                <a:latin typeface="Calibri" panose="020F0502020204030204" pitchFamily="34" charset="0"/>
              </a:rPr>
              <a:t>4 	The crocodile jumped noisily into the water.</a:t>
            </a:r>
          </a:p>
          <a:p>
            <a:pPr marL="363538" indent="-363538">
              <a:spcBef>
                <a:spcPts val="300"/>
              </a:spcBef>
            </a:pPr>
            <a:r>
              <a:rPr lang="en-US" altLang="zh-TW" sz="2000" dirty="0">
                <a:latin typeface="Calibri" panose="020F0502020204030204" pitchFamily="34" charset="0"/>
              </a:rPr>
              <a:t>5 	Fortunately, nobody was hurt in the accident.</a:t>
            </a:r>
          </a:p>
          <a:p>
            <a:pPr marL="363538" indent="-363538">
              <a:spcBef>
                <a:spcPts val="300"/>
              </a:spcBef>
            </a:pPr>
            <a:r>
              <a:rPr lang="en-US" altLang="zh-TW" sz="2000" dirty="0">
                <a:latin typeface="Calibri" panose="020F0502020204030204" pitchFamily="34" charset="0"/>
              </a:rPr>
              <a:t>6 	I got into the pool very carefully.</a:t>
            </a:r>
          </a:p>
          <a:p>
            <a:pPr marL="363538" indent="-363538">
              <a:spcBef>
                <a:spcPts val="300"/>
              </a:spcBef>
            </a:pPr>
            <a:r>
              <a:rPr lang="en-US" altLang="zh-TW" sz="2000" dirty="0">
                <a:latin typeface="Calibri" panose="020F0502020204030204" pitchFamily="34" charset="0"/>
              </a:rPr>
              <a:t>7 	I cut my feet badly on the rocks.</a:t>
            </a:r>
          </a:p>
          <a:p>
            <a:pPr marL="363538" indent="-363538">
              <a:spcBef>
                <a:spcPts val="300"/>
              </a:spcBef>
            </a:pPr>
            <a:r>
              <a:rPr lang="en-US" altLang="zh-TW" sz="2000" dirty="0">
                <a:latin typeface="Calibri" panose="020F0502020204030204" pitchFamily="34" charset="0"/>
              </a:rPr>
              <a:t>8 	I got on the surfboard and immediately fell off.</a:t>
            </a:r>
            <a:endParaRPr lang="zh-TW" altLang="en-US" sz="2000" dirty="0">
              <a:latin typeface="Calibri" panose="020F0502020204030204" pitchFamily="34" charset="0"/>
            </a:endParaRPr>
          </a:p>
        </p:txBody>
      </p:sp>
      <p:sp>
        <p:nvSpPr>
          <p:cNvPr id="15" name="矩形 14">
            <a:extLst>
              <a:ext uri="{FF2B5EF4-FFF2-40B4-BE49-F238E27FC236}">
                <a16:creationId xmlns:a16="http://schemas.microsoft.com/office/drawing/2014/main" id="{4F8AF148-F4EF-4360-9BE3-E3A359116E94}"/>
              </a:ext>
            </a:extLst>
          </p:cNvPr>
          <p:cNvSpPr/>
          <p:nvPr/>
        </p:nvSpPr>
        <p:spPr>
          <a:xfrm>
            <a:off x="1294686" y="4049126"/>
            <a:ext cx="7147565" cy="2308324"/>
          </a:xfrm>
          <a:prstGeom prst="rect">
            <a:avLst/>
          </a:prstGeom>
        </p:spPr>
        <p:txBody>
          <a:bodyPr wrap="square">
            <a:spAutoFit/>
          </a:bodyPr>
          <a:lstStyle/>
          <a:p>
            <a:r>
              <a:rPr lang="en-US" altLang="zh-TW" b="1" dirty="0">
                <a:solidFill>
                  <a:srgbClr val="FF0066"/>
                </a:solidFill>
                <a:latin typeface="Segoe Print" panose="02000600000000000000" pitchFamily="2" charset="0"/>
              </a:rPr>
              <a:t>1 suddenly (from the adjective </a:t>
            </a:r>
            <a:r>
              <a:rPr lang="en-US" altLang="zh-TW" b="1" i="1" dirty="0">
                <a:solidFill>
                  <a:srgbClr val="FF0066"/>
                </a:solidFill>
                <a:latin typeface="Segoe Print" panose="02000600000000000000" pitchFamily="2" charset="0"/>
              </a:rPr>
              <a:t>sudden</a:t>
            </a:r>
            <a:r>
              <a:rPr lang="en-US" altLang="zh-TW" b="1" dirty="0">
                <a:solidFill>
                  <a:srgbClr val="FF0066"/>
                </a:solidFill>
                <a:latin typeface="Segoe Print" panose="02000600000000000000" pitchFamily="2" charset="0"/>
              </a:rPr>
              <a:t>)</a:t>
            </a:r>
          </a:p>
          <a:p>
            <a:r>
              <a:rPr lang="en-US" altLang="zh-TW" b="1" dirty="0">
                <a:solidFill>
                  <a:srgbClr val="FF0066"/>
                </a:solidFill>
                <a:latin typeface="Segoe Print" panose="02000600000000000000" pitchFamily="2" charset="0"/>
              </a:rPr>
              <a:t>2 safely (from the adjective </a:t>
            </a:r>
            <a:r>
              <a:rPr lang="en-US" altLang="zh-TW" b="1" i="1" dirty="0">
                <a:solidFill>
                  <a:srgbClr val="FF0066"/>
                </a:solidFill>
                <a:latin typeface="Segoe Print" panose="02000600000000000000" pitchFamily="2" charset="0"/>
              </a:rPr>
              <a:t>safe</a:t>
            </a:r>
            <a:r>
              <a:rPr lang="en-US" altLang="zh-TW" b="1" dirty="0">
                <a:solidFill>
                  <a:srgbClr val="FF0066"/>
                </a:solidFill>
                <a:latin typeface="Segoe Print" panose="02000600000000000000" pitchFamily="2" charset="0"/>
              </a:rPr>
              <a:t>)</a:t>
            </a:r>
          </a:p>
          <a:p>
            <a:r>
              <a:rPr lang="en-US" altLang="zh-TW" b="1" dirty="0">
                <a:solidFill>
                  <a:srgbClr val="FF0066"/>
                </a:solidFill>
                <a:latin typeface="Segoe Print" panose="02000600000000000000" pitchFamily="2" charset="0"/>
              </a:rPr>
              <a:t>3 easily (from the adjective </a:t>
            </a:r>
            <a:r>
              <a:rPr lang="en-US" altLang="zh-TW" b="1" i="1" dirty="0">
                <a:solidFill>
                  <a:srgbClr val="FF0066"/>
                </a:solidFill>
                <a:latin typeface="Segoe Print" panose="02000600000000000000" pitchFamily="2" charset="0"/>
              </a:rPr>
              <a:t>easy</a:t>
            </a:r>
            <a:r>
              <a:rPr lang="en-US" altLang="zh-TW" b="1" dirty="0">
                <a:solidFill>
                  <a:srgbClr val="FF0066"/>
                </a:solidFill>
                <a:latin typeface="Segoe Print" panose="02000600000000000000" pitchFamily="2" charset="0"/>
              </a:rPr>
              <a:t>)</a:t>
            </a:r>
          </a:p>
          <a:p>
            <a:r>
              <a:rPr lang="en-US" altLang="zh-TW" b="1" dirty="0">
                <a:solidFill>
                  <a:srgbClr val="FF0066"/>
                </a:solidFill>
                <a:latin typeface="Segoe Print" panose="02000600000000000000" pitchFamily="2" charset="0"/>
              </a:rPr>
              <a:t>4 noisily (from the adjective </a:t>
            </a:r>
            <a:r>
              <a:rPr lang="en-US" altLang="zh-TW" b="1" i="1" dirty="0">
                <a:solidFill>
                  <a:srgbClr val="FF0066"/>
                </a:solidFill>
                <a:latin typeface="Segoe Print" panose="02000600000000000000" pitchFamily="2" charset="0"/>
              </a:rPr>
              <a:t>noisy)</a:t>
            </a:r>
          </a:p>
          <a:p>
            <a:r>
              <a:rPr lang="en-US" altLang="zh-TW" b="1" dirty="0">
                <a:solidFill>
                  <a:srgbClr val="FF0066"/>
                </a:solidFill>
                <a:latin typeface="Segoe Print" panose="02000600000000000000" pitchFamily="2" charset="0"/>
              </a:rPr>
              <a:t>5 Fortunately (from the adjective </a:t>
            </a:r>
            <a:r>
              <a:rPr lang="en-US" altLang="zh-TW" b="1" i="1" dirty="0">
                <a:solidFill>
                  <a:srgbClr val="FF0066"/>
                </a:solidFill>
                <a:latin typeface="Segoe Print" panose="02000600000000000000" pitchFamily="2" charset="0"/>
              </a:rPr>
              <a:t>fortunate)</a:t>
            </a:r>
          </a:p>
          <a:p>
            <a:r>
              <a:rPr lang="en-US" altLang="zh-TW" b="1" dirty="0">
                <a:solidFill>
                  <a:srgbClr val="FF0066"/>
                </a:solidFill>
                <a:latin typeface="Segoe Print" panose="02000600000000000000" pitchFamily="2" charset="0"/>
              </a:rPr>
              <a:t>6 carefully (from the adjective </a:t>
            </a:r>
            <a:r>
              <a:rPr lang="en-US" altLang="zh-TW" b="1" i="1" dirty="0">
                <a:solidFill>
                  <a:srgbClr val="FF0066"/>
                </a:solidFill>
                <a:latin typeface="Segoe Print" panose="02000600000000000000" pitchFamily="2" charset="0"/>
              </a:rPr>
              <a:t>careful)</a:t>
            </a:r>
          </a:p>
          <a:p>
            <a:r>
              <a:rPr lang="en-US" altLang="zh-TW" b="1" dirty="0">
                <a:solidFill>
                  <a:srgbClr val="FF0066"/>
                </a:solidFill>
                <a:latin typeface="Segoe Print" panose="02000600000000000000" pitchFamily="2" charset="0"/>
              </a:rPr>
              <a:t>7 badly (from the adjective </a:t>
            </a:r>
            <a:r>
              <a:rPr lang="en-US" altLang="zh-TW" b="1" i="1" dirty="0">
                <a:solidFill>
                  <a:srgbClr val="FF0066"/>
                </a:solidFill>
                <a:latin typeface="Segoe Print" panose="02000600000000000000" pitchFamily="2" charset="0"/>
              </a:rPr>
              <a:t>bad</a:t>
            </a:r>
            <a:r>
              <a:rPr lang="en-US" altLang="zh-TW" b="1" dirty="0">
                <a:solidFill>
                  <a:srgbClr val="FF0066"/>
                </a:solidFill>
                <a:latin typeface="Segoe Print" panose="02000600000000000000" pitchFamily="2" charset="0"/>
              </a:rPr>
              <a:t>)</a:t>
            </a:r>
          </a:p>
          <a:p>
            <a:r>
              <a:rPr lang="en-US" altLang="zh-TW" b="1" dirty="0">
                <a:solidFill>
                  <a:srgbClr val="FF0066"/>
                </a:solidFill>
                <a:latin typeface="Segoe Print" panose="02000600000000000000" pitchFamily="2" charset="0"/>
              </a:rPr>
              <a:t>8 immediately (from the adjective </a:t>
            </a:r>
            <a:r>
              <a:rPr lang="en-US" altLang="zh-TW" b="1" i="1" dirty="0">
                <a:solidFill>
                  <a:srgbClr val="FF0066"/>
                </a:solidFill>
                <a:latin typeface="Segoe Print" panose="02000600000000000000" pitchFamily="2" charset="0"/>
              </a:rPr>
              <a:t>immediate</a:t>
            </a:r>
            <a:r>
              <a:rPr lang="en-US" altLang="zh-TW" b="1" dirty="0">
                <a:solidFill>
                  <a:srgbClr val="FF0066"/>
                </a:solidFill>
                <a:latin typeface="Segoe Print" panose="02000600000000000000" pitchFamily="2" charset="0"/>
              </a:rPr>
              <a:t>)</a:t>
            </a:r>
          </a:p>
        </p:txBody>
      </p:sp>
      <p:sp>
        <p:nvSpPr>
          <p:cNvPr id="22" name="矩形 21">
            <a:extLst>
              <a:ext uri="{FF2B5EF4-FFF2-40B4-BE49-F238E27FC236}">
                <a16:creationId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a:t>
            </a:r>
            <a:r>
              <a:rPr lang="en-US" altLang="zh-TW" sz="2000" dirty="0" err="1">
                <a:latin typeface="Calibri" panose="020F0502020204030204" pitchFamily="34" charset="0"/>
                <a:cs typeface="Calibri" panose="020F0502020204030204" pitchFamily="34" charset="0"/>
              </a:rPr>
              <a:t>wordbuilding</a:t>
            </a:r>
            <a:r>
              <a:rPr lang="en-US" altLang="zh-TW" sz="2000" dirty="0">
                <a:latin typeface="Calibri" panose="020F0502020204030204" pitchFamily="34" charset="0"/>
                <a:cs typeface="Calibri" panose="020F0502020204030204" pitchFamily="34" charset="0"/>
              </a:rPr>
              <a:t> box. Underline the adverb in these sentences. What is the adjective from which the adverb is formed?</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left)">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wipe(left)">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wipe(left)">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wipe(left)">
                                      <p:cBhvr>
                                        <p:cTn id="37" dur="5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wipe(left)">
                                      <p:cBhvr>
                                        <p:cTn id="42"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Think of at least two activities you can do in the manner of each adverb.</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6882832A-60CD-4FBA-8B75-5C7878FB0CD9}"/>
              </a:ext>
            </a:extLst>
          </p:cNvPr>
          <p:cNvSpPr/>
          <p:nvPr/>
        </p:nvSpPr>
        <p:spPr>
          <a:xfrm>
            <a:off x="779013" y="1886407"/>
            <a:ext cx="7594425" cy="2492990"/>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angrily: shout, argue, walk out of a room</a:t>
            </a:r>
          </a:p>
          <a:p>
            <a:pPr>
              <a:spcBef>
                <a:spcPts val="600"/>
              </a:spcBef>
            </a:pPr>
            <a:r>
              <a:rPr lang="en-US" altLang="zh-TW" b="1" dirty="0">
                <a:solidFill>
                  <a:srgbClr val="FF0066"/>
                </a:solidFill>
                <a:latin typeface="Segoe Print" panose="02000600000000000000" pitchFamily="2" charset="0"/>
              </a:rPr>
              <a:t>calmly: speak to someone, look after a baby, carry on working</a:t>
            </a:r>
          </a:p>
          <a:p>
            <a:pPr>
              <a:spcBef>
                <a:spcPts val="600"/>
              </a:spcBef>
            </a:pPr>
            <a:r>
              <a:rPr lang="en-US" altLang="zh-TW" b="1" dirty="0">
                <a:solidFill>
                  <a:srgbClr val="FF0066"/>
                </a:solidFill>
                <a:latin typeface="Segoe Print" panose="02000600000000000000" pitchFamily="2" charset="0"/>
              </a:rPr>
              <a:t>bravely: fight, argue, suffer pain</a:t>
            </a:r>
          </a:p>
          <a:p>
            <a:pPr>
              <a:spcBef>
                <a:spcPts val="600"/>
              </a:spcBef>
            </a:pPr>
            <a:r>
              <a:rPr lang="en-US" altLang="zh-TW" b="1" dirty="0">
                <a:solidFill>
                  <a:srgbClr val="FF0066"/>
                </a:solidFill>
                <a:latin typeface="Segoe Print" panose="02000600000000000000" pitchFamily="2" charset="0"/>
              </a:rPr>
              <a:t>happily: open your presents, sing in the bath</a:t>
            </a:r>
          </a:p>
          <a:p>
            <a:pPr>
              <a:spcBef>
                <a:spcPts val="600"/>
              </a:spcBef>
            </a:pPr>
            <a:r>
              <a:rPr lang="en-US" altLang="zh-TW" b="1" dirty="0">
                <a:solidFill>
                  <a:srgbClr val="FF0066"/>
                </a:solidFill>
                <a:latin typeface="Segoe Print" panose="02000600000000000000" pitchFamily="2" charset="0"/>
              </a:rPr>
              <a:t>politely: apologize, ask for information, say no</a:t>
            </a:r>
          </a:p>
          <a:p>
            <a:pPr>
              <a:spcBef>
                <a:spcPts val="600"/>
              </a:spcBef>
            </a:pPr>
            <a:r>
              <a:rPr lang="en-US" altLang="zh-TW" b="1" dirty="0">
                <a:solidFill>
                  <a:srgbClr val="FF0066"/>
                </a:solidFill>
                <a:latin typeface="Segoe Print" panose="02000600000000000000" pitchFamily="2" charset="0"/>
              </a:rPr>
              <a:t>secretly: make a promise, go away, ask someone to marry you</a:t>
            </a:r>
            <a:endParaRPr lang="zh-TW" altLang="en-US" b="1" dirty="0">
              <a:solidFill>
                <a:srgbClr val="FF0066"/>
              </a:solidFill>
              <a:latin typeface="Segoe Print" panose="02000600000000000000" pitchFamily="2" charset="0"/>
            </a:endParaRPr>
          </a:p>
        </p:txBody>
      </p:sp>
      <p:pic>
        <p:nvPicPr>
          <p:cNvPr id="6146" name="Picture 2"/>
          <p:cNvPicPr>
            <a:picLocks noChangeAspect="1" noChangeArrowheads="1"/>
          </p:cNvPicPr>
          <p:nvPr/>
        </p:nvPicPr>
        <p:blipFill>
          <a:blip r:embed="rId2" cstate="print"/>
          <a:srcRect/>
          <a:stretch>
            <a:fillRect/>
          </a:stretch>
        </p:blipFill>
        <p:spPr bwMode="auto">
          <a:xfrm>
            <a:off x="789318" y="1117170"/>
            <a:ext cx="4892291" cy="605359"/>
          </a:xfrm>
          <a:prstGeom prst="rect">
            <a:avLst/>
          </a:prstGeom>
          <a:noFill/>
          <a:ln w="9525">
            <a:noFill/>
            <a:miter lim="800000"/>
            <a:headEnd/>
            <a:tailEnd/>
          </a:ln>
        </p:spPr>
      </p:pic>
    </p:spTree>
    <p:extLst>
      <p:ext uri="{BB962C8B-B14F-4D97-AF65-F5344CB8AC3E}">
        <p14:creationId xmlns:p14="http://schemas.microsoft.com/office/powerpoint/2010/main" val="27349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91F616D3-5631-4CD1-9ECD-79398BB78625}"/>
              </a:ext>
            </a:extLst>
          </p:cNvPr>
          <p:cNvSpPr/>
          <p:nvPr/>
        </p:nvSpPr>
        <p:spPr>
          <a:xfrm>
            <a:off x="304909" y="39670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Which verb form do we use to talk about these things?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D1FB5A0E-9DC1-494A-8BF9-C5883AAD804E}"/>
              </a:ext>
            </a:extLst>
          </p:cNvPr>
          <p:cNvSpPr/>
          <p:nvPr/>
        </p:nvSpPr>
        <p:spPr>
          <a:xfrm>
            <a:off x="667261" y="4911942"/>
            <a:ext cx="8116505" cy="784830"/>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an unfinished and continuing activity or background situation</a:t>
            </a:r>
          </a:p>
          <a:p>
            <a:pPr marL="360363" indent="-360363">
              <a:spcBef>
                <a:spcPts val="600"/>
              </a:spcBef>
              <a:tabLst>
                <a:tab pos="363538" algn="l"/>
              </a:tabLst>
            </a:pPr>
            <a:r>
              <a:rPr lang="en-US" altLang="zh-TW" sz="2000" dirty="0">
                <a:latin typeface="Calibri" panose="020F0502020204030204" pitchFamily="34" charset="0"/>
              </a:rPr>
              <a:t>2 	a short completed action or a sequence of actions</a:t>
            </a:r>
            <a:endParaRPr lang="zh-TW" altLang="en-US" sz="2000" dirty="0">
              <a:latin typeface="Calibri" panose="020F0502020204030204" pitchFamily="34" charset="0"/>
            </a:endParaRPr>
          </a:p>
        </p:txBody>
      </p:sp>
      <p:sp>
        <p:nvSpPr>
          <p:cNvPr id="19" name="矩形 18">
            <a:extLst>
              <a:ext uri="{FF2B5EF4-FFF2-40B4-BE49-F238E27FC236}">
                <a16:creationId xmlns:a16="http://schemas.microsoft.com/office/drawing/2014/main"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past simple and past continuous</a:t>
            </a:r>
            <a:endParaRPr lang="zh-TW" altLang="en-US" sz="3200" b="1" dirty="0">
              <a:solidFill>
                <a:schemeClr val="tx1">
                  <a:lumMod val="65000"/>
                  <a:lumOff val="35000"/>
                </a:schemeClr>
              </a:solidFill>
              <a:latin typeface="Calibri" panose="020F0502020204030204"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829338" y="959082"/>
            <a:ext cx="5324881" cy="2875938"/>
          </a:xfrm>
          <a:prstGeom prst="rect">
            <a:avLst/>
          </a:prstGeom>
          <a:noFill/>
          <a:ln w="9525">
            <a:noFill/>
            <a:miter lim="800000"/>
            <a:headEnd/>
            <a:tailEnd/>
          </a:ln>
        </p:spPr>
      </p:pic>
      <p:pic>
        <p:nvPicPr>
          <p:cNvPr id="22" name="圖片 21">
            <a:hlinkClick r:id="rId3" action="ppaction://hlinkpres?slideindex=1&amp;slidetitle="/>
            <a:extLst>
              <a:ext uri="{FF2B5EF4-FFF2-40B4-BE49-F238E27FC236}">
                <a16:creationId xmlns:a16="http://schemas.microsoft.com/office/drawing/2014/main" id="{1A7A4EDC-3178-42F2-BB6C-6A29C9AE1A9F}"/>
              </a:ext>
            </a:extLst>
          </p:cNvPr>
          <p:cNvPicPr>
            <a:picLocks noChangeAspect="1"/>
          </p:cNvPicPr>
          <p:nvPr/>
        </p:nvPicPr>
        <p:blipFill rotWithShape="1">
          <a:blip r:embed="rId4" cstate="print"/>
          <a:srcRect l="31588" t="31573" r="31433" b="31745"/>
          <a:stretch/>
        </p:blipFill>
        <p:spPr>
          <a:xfrm>
            <a:off x="5723714" y="3557678"/>
            <a:ext cx="235900" cy="234000"/>
          </a:xfrm>
          <a:prstGeom prst="rect">
            <a:avLst/>
          </a:prstGeom>
        </p:spPr>
      </p:pic>
      <p:sp>
        <p:nvSpPr>
          <p:cNvPr id="23" name="矩形 22">
            <a:extLst>
              <a:ext uri="{FF2B5EF4-FFF2-40B4-BE49-F238E27FC236}">
                <a16:creationId xmlns:a16="http://schemas.microsoft.com/office/drawing/2014/main" id="{221C8F2D-D2D5-4F22-8327-13332DFCE5C7}"/>
              </a:ext>
            </a:extLst>
          </p:cNvPr>
          <p:cNvSpPr/>
          <p:nvPr/>
        </p:nvSpPr>
        <p:spPr>
          <a:xfrm>
            <a:off x="6881749" y="4719439"/>
            <a:ext cx="2000869" cy="369332"/>
          </a:xfrm>
          <a:prstGeom prst="rect">
            <a:avLst/>
          </a:prstGeom>
        </p:spPr>
        <p:txBody>
          <a:bodyPr wrap="none">
            <a:spAutoFit/>
          </a:bodyPr>
          <a:lstStyle/>
          <a:p>
            <a:r>
              <a:rPr lang="en-US" altLang="zh-TW" b="1" dirty="0">
                <a:solidFill>
                  <a:srgbClr val="FF0066"/>
                </a:solidFill>
                <a:latin typeface="Segoe Print" panose="02000600000000000000" pitchFamily="2" charset="0"/>
              </a:rPr>
              <a:t>past continuous</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221C8F2D-D2D5-4F22-8327-13332DFCE5C7}"/>
              </a:ext>
            </a:extLst>
          </p:cNvPr>
          <p:cNvSpPr/>
          <p:nvPr/>
        </p:nvSpPr>
        <p:spPr>
          <a:xfrm>
            <a:off x="6386261" y="5325796"/>
            <a:ext cx="1495922" cy="369332"/>
          </a:xfrm>
          <a:prstGeom prst="rect">
            <a:avLst/>
          </a:prstGeom>
        </p:spPr>
        <p:txBody>
          <a:bodyPr wrap="none">
            <a:spAutoFit/>
          </a:bodyPr>
          <a:lstStyle/>
          <a:p>
            <a:r>
              <a:rPr lang="en-US" altLang="zh-TW" b="1" dirty="0">
                <a:solidFill>
                  <a:srgbClr val="FF0066"/>
                </a:solidFill>
                <a:latin typeface="Segoe Print" panose="02000600000000000000" pitchFamily="2" charset="0"/>
              </a:rPr>
              <a:t>past simple</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6071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dirty="0">
                <a:latin typeface="Calibri" panose="020F0502020204030204" pitchFamily="34" charset="0"/>
                <a:cs typeface="Calibri" panose="020F0502020204030204" pitchFamily="34" charset="0"/>
              </a:rPr>
              <a:t>Underline the key event in these questions (1−2) about the rafting story in Exercise 1. Then match the questions with the answers (a–b).</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E42752E2-C1E0-4AA3-BC6D-629474795477}"/>
              </a:ext>
            </a:extLst>
          </p:cNvPr>
          <p:cNvSpPr/>
          <p:nvPr/>
        </p:nvSpPr>
        <p:spPr>
          <a:xfrm>
            <a:off x="677536" y="1195045"/>
            <a:ext cx="8116505" cy="784830"/>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What were they doing when they saw the hippo?</a:t>
            </a:r>
          </a:p>
          <a:p>
            <a:pPr marL="360363" indent="-360363">
              <a:spcBef>
                <a:spcPts val="600"/>
              </a:spcBef>
              <a:tabLst>
                <a:tab pos="363538" algn="l"/>
              </a:tabLst>
            </a:pPr>
            <a:r>
              <a:rPr lang="en-US" altLang="zh-TW" sz="2000" dirty="0">
                <a:latin typeface="Calibri" panose="020F0502020204030204" pitchFamily="34" charset="0"/>
              </a:rPr>
              <a:t>2 	What did they do when they saw the hippo?</a:t>
            </a:r>
          </a:p>
        </p:txBody>
      </p:sp>
      <p:sp>
        <p:nvSpPr>
          <p:cNvPr id="10" name="矩形 9">
            <a:extLst>
              <a:ext uri="{FF2B5EF4-FFF2-40B4-BE49-F238E27FC236}">
                <a16:creationId xmlns:a16="http://schemas.microsoft.com/office/drawing/2014/main" id="{221C8F2D-D2D5-4F22-8327-13332DFCE5C7}"/>
              </a:ext>
            </a:extLst>
          </p:cNvPr>
          <p:cNvSpPr/>
          <p:nvPr/>
        </p:nvSpPr>
        <p:spPr>
          <a:xfrm>
            <a:off x="474206" y="1268766"/>
            <a:ext cx="3193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b</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D7BDDBCE-1D45-4F3B-A308-7A57001EB655}"/>
              </a:ext>
            </a:extLst>
          </p:cNvPr>
          <p:cNvSpPr/>
          <p:nvPr/>
        </p:nvSpPr>
        <p:spPr>
          <a:xfrm>
            <a:off x="470552" y="1613649"/>
            <a:ext cx="3193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a:t>
            </a:r>
            <a:endParaRPr lang="zh-TW" altLang="en-US" b="1" dirty="0">
              <a:solidFill>
                <a:srgbClr val="FF0066"/>
              </a:solidFill>
              <a:latin typeface="Segoe Print" panose="02000600000000000000" pitchFamily="2" charset="0"/>
            </a:endParaRPr>
          </a:p>
        </p:txBody>
      </p:sp>
      <p:sp>
        <p:nvSpPr>
          <p:cNvPr id="18" name="矩形 17"/>
          <p:cNvSpPr/>
          <p:nvPr/>
        </p:nvSpPr>
        <p:spPr>
          <a:xfrm>
            <a:off x="696107" y="2114577"/>
            <a:ext cx="4572000" cy="784830"/>
          </a:xfrm>
          <a:prstGeom prst="rect">
            <a:avLst/>
          </a:prstGeom>
        </p:spPr>
        <p:txBody>
          <a:bodyPr>
            <a:spAutoFit/>
          </a:bodyPr>
          <a:lstStyle/>
          <a:p>
            <a:pPr marL="360363" indent="-360363">
              <a:spcBef>
                <a:spcPts val="600"/>
              </a:spcBef>
              <a:tabLst>
                <a:tab pos="363538" algn="l"/>
              </a:tabLst>
            </a:pPr>
            <a:r>
              <a:rPr lang="en-US" altLang="zh-TW" sz="2000" dirty="0">
                <a:latin typeface="Calibri" panose="020F0502020204030204" pitchFamily="34" charset="0"/>
              </a:rPr>
              <a:t>a 	They tried to get away.</a:t>
            </a:r>
          </a:p>
          <a:p>
            <a:pPr marL="360363" indent="-360363">
              <a:spcBef>
                <a:spcPts val="600"/>
              </a:spcBef>
              <a:tabLst>
                <a:tab pos="363538" algn="l"/>
              </a:tabLst>
            </a:pPr>
            <a:r>
              <a:rPr lang="en-US" altLang="zh-TW" sz="2000" dirty="0">
                <a:latin typeface="Calibri" panose="020F0502020204030204" pitchFamily="34" charset="0"/>
              </a:rPr>
              <a:t>b 	They were coming down the river.</a:t>
            </a:r>
            <a:endParaRPr lang="zh-TW" altLang="en-US" sz="2000" dirty="0">
              <a:latin typeface="Calibri" panose="020F0502020204030204" pitchFamily="34" charset="0"/>
            </a:endParaRPr>
          </a:p>
        </p:txBody>
      </p:sp>
      <p:sp>
        <p:nvSpPr>
          <p:cNvPr id="20" name="矩形 19">
            <a:extLst>
              <a:ext uri="{FF2B5EF4-FFF2-40B4-BE49-F238E27FC236}">
                <a16:creationId xmlns:a16="http://schemas.microsoft.com/office/drawing/2014/main" id="{2D30345B-59BA-49A5-94B6-209FEA0D2963}"/>
              </a:ext>
            </a:extLst>
          </p:cNvPr>
          <p:cNvSpPr/>
          <p:nvPr/>
        </p:nvSpPr>
        <p:spPr>
          <a:xfrm>
            <a:off x="292923" y="3303097"/>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dirty="0">
                <a:latin typeface="Calibri" panose="020F0502020204030204" pitchFamily="34" charset="0"/>
                <a:cs typeface="Calibri" panose="020F0502020204030204" pitchFamily="34" charset="0"/>
              </a:rPr>
              <a:t>Choose the correct option to complete the rules.</a:t>
            </a:r>
            <a:endParaRPr lang="zh-TW" altLang="en-US" sz="2000" dirty="0">
              <a:latin typeface="Calibri" panose="020F0502020204030204" pitchFamily="34" charset="0"/>
              <a:cs typeface="Calibri" panose="020F0502020204030204" pitchFamily="34" charset="0"/>
            </a:endParaRPr>
          </a:p>
        </p:txBody>
      </p:sp>
      <p:sp>
        <p:nvSpPr>
          <p:cNvPr id="21" name="矩形 20"/>
          <p:cNvSpPr/>
          <p:nvPr/>
        </p:nvSpPr>
        <p:spPr>
          <a:xfrm>
            <a:off x="661382" y="3921699"/>
            <a:ext cx="8162818" cy="1400383"/>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We often ask questions in the </a:t>
            </a:r>
            <a:r>
              <a:rPr lang="en-US" altLang="zh-TW" sz="2000" i="1" dirty="0">
                <a:latin typeface="Calibri" panose="020F0502020204030204" pitchFamily="34" charset="0"/>
              </a:rPr>
              <a:t>past simple / past continuous </a:t>
            </a:r>
            <a:r>
              <a:rPr lang="en-US" altLang="zh-TW" sz="2000" dirty="0">
                <a:latin typeface="Calibri" panose="020F0502020204030204" pitchFamily="34" charset="0"/>
              </a:rPr>
              <a:t>about activities at the time of the key event.</a:t>
            </a:r>
          </a:p>
          <a:p>
            <a:pPr marL="360363" indent="-360363">
              <a:spcBef>
                <a:spcPts val="600"/>
              </a:spcBef>
              <a:tabLst>
                <a:tab pos="363538" algn="l"/>
              </a:tabLst>
            </a:pPr>
            <a:r>
              <a:rPr lang="en-US" altLang="zh-TW" sz="2000" dirty="0">
                <a:latin typeface="Calibri" panose="020F0502020204030204" pitchFamily="34" charset="0"/>
              </a:rPr>
              <a:t>2 	We often ask questions in the </a:t>
            </a:r>
            <a:r>
              <a:rPr lang="en-US" altLang="zh-TW" sz="2000" i="1" dirty="0">
                <a:latin typeface="Calibri" panose="020F0502020204030204" pitchFamily="34" charset="0"/>
              </a:rPr>
              <a:t>past simple / past continuous </a:t>
            </a:r>
            <a:r>
              <a:rPr lang="en-US" altLang="zh-TW" sz="2000" dirty="0">
                <a:latin typeface="Calibri" panose="020F0502020204030204" pitchFamily="34" charset="0"/>
              </a:rPr>
              <a:t>about actions after the key event.</a:t>
            </a:r>
            <a:endParaRPr lang="zh-TW" altLang="en-US" sz="2000" dirty="0">
              <a:latin typeface="Calibri" panose="020F0502020204030204" pitchFamily="34" charset="0"/>
            </a:endParaRPr>
          </a:p>
        </p:txBody>
      </p:sp>
      <p:sp>
        <p:nvSpPr>
          <p:cNvPr id="22" name="矩形: 圓角 38">
            <a:extLst>
              <a:ext uri="{FF2B5EF4-FFF2-40B4-BE49-F238E27FC236}">
                <a16:creationId xmlns:a16="http://schemas.microsoft.com/office/drawing/2014/main" id="{E9AC8929-92DD-434A-84D9-FCF8D79D8F16}"/>
              </a:ext>
            </a:extLst>
          </p:cNvPr>
          <p:cNvSpPr/>
          <p:nvPr/>
        </p:nvSpPr>
        <p:spPr>
          <a:xfrm>
            <a:off x="5584429" y="4012055"/>
            <a:ext cx="1692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4" name="矩形: 圓角 38">
            <a:extLst>
              <a:ext uri="{FF2B5EF4-FFF2-40B4-BE49-F238E27FC236}">
                <a16:creationId xmlns:a16="http://schemas.microsoft.com/office/drawing/2014/main" id="{E9AC8929-92DD-434A-84D9-FCF8D79D8F16}"/>
              </a:ext>
            </a:extLst>
          </p:cNvPr>
          <p:cNvSpPr/>
          <p:nvPr/>
        </p:nvSpPr>
        <p:spPr>
          <a:xfrm>
            <a:off x="4180639" y="4696520"/>
            <a:ext cx="126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cxnSp>
        <p:nvCxnSpPr>
          <p:cNvPr id="12" name="直線接點 11">
            <a:extLst>
              <a:ext uri="{FF2B5EF4-FFF2-40B4-BE49-F238E27FC236}">
                <a16:creationId xmlns:a16="http://schemas.microsoft.com/office/drawing/2014/main" id="{41678C2B-3105-4A93-A653-A2FC49D3531E}"/>
              </a:ext>
            </a:extLst>
          </p:cNvPr>
          <p:cNvCxnSpPr/>
          <p:nvPr/>
        </p:nvCxnSpPr>
        <p:spPr>
          <a:xfrm flipV="1">
            <a:off x="4098339" y="1515374"/>
            <a:ext cx="2016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D13D9F88-A467-45C6-9C39-1617D52749EB}"/>
              </a:ext>
            </a:extLst>
          </p:cNvPr>
          <p:cNvCxnSpPr/>
          <p:nvPr/>
        </p:nvCxnSpPr>
        <p:spPr>
          <a:xfrm flipV="1">
            <a:off x="3564000" y="1885764"/>
            <a:ext cx="2016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60013" y="1223149"/>
            <a:ext cx="8112179" cy="3535968"/>
          </a:xfrm>
          <a:prstGeom prst="rect">
            <a:avLst/>
          </a:prstGeom>
        </p:spPr>
        <p:txBody>
          <a:bodyPr wrap="square">
            <a:spAutoFit/>
          </a:bodyPr>
          <a:lstStyle/>
          <a:p>
            <a:pPr>
              <a:lnSpc>
                <a:spcPts val="2700"/>
              </a:lnSpc>
              <a:tabLst>
                <a:tab pos="0" algn="l"/>
              </a:tabLst>
            </a:pPr>
            <a:r>
              <a:rPr lang="en-US" altLang="zh-TW" sz="2000" dirty="0">
                <a:latin typeface="Calibri" panose="020F0502020204030204" pitchFamily="34" charset="0"/>
              </a:rPr>
              <a:t>While I 1 ________________ (work) in the Maldives, I 2 _______________  (hear) that there were whale sharks in the area. That’s why I </a:t>
            </a:r>
          </a:p>
          <a:p>
            <a:pPr>
              <a:lnSpc>
                <a:spcPts val="2700"/>
              </a:lnSpc>
              <a:tabLst>
                <a:tab pos="0" algn="l"/>
              </a:tabLst>
            </a:pPr>
            <a:r>
              <a:rPr lang="en-US" altLang="zh-TW" sz="2000" dirty="0">
                <a:latin typeface="Calibri" panose="020F0502020204030204" pitchFamily="34" charset="0"/>
              </a:rPr>
              <a:t>3 _______________ (begin) </a:t>
            </a:r>
            <a:r>
              <a:rPr lang="en-US" altLang="zh-TW" sz="2000" dirty="0" err="1">
                <a:latin typeface="Calibri" panose="020F0502020204030204" pitchFamily="34" charset="0"/>
              </a:rPr>
              <a:t>snorkelling</a:t>
            </a:r>
            <a:r>
              <a:rPr lang="en-US" altLang="zh-TW" sz="2000" dirty="0">
                <a:latin typeface="Calibri" panose="020F0502020204030204" pitchFamily="34" charset="0"/>
              </a:rPr>
              <a:t> – whale sharks are the world’s biggest fish and they aren’t dangerous! I 4 _______________ (buy) a snorkel and 5 _______________ (set out) with some friends on a boat. Almost immediately, a whale shark 6 _______________ (swim) past the boat. It </a:t>
            </a:r>
          </a:p>
          <a:p>
            <a:pPr>
              <a:lnSpc>
                <a:spcPts val="2700"/>
              </a:lnSpc>
              <a:tabLst>
                <a:tab pos="0" algn="l"/>
              </a:tabLst>
            </a:pPr>
            <a:r>
              <a:rPr lang="en-US" altLang="zh-TW" sz="2000" dirty="0">
                <a:latin typeface="Calibri" panose="020F0502020204030204" pitchFamily="34" charset="0"/>
              </a:rPr>
              <a:t>7 _______________ (move) really quickly, but we 8 _______________ (manage) to catch up with it. We all 9 _______________ (get) into the water and 10 _______________ (spend) about two minutes with the shark. Afterwards, I 11 _______________ (feel) absolutely wonderful!</a:t>
            </a:r>
            <a:endParaRPr lang="zh-TW" altLang="en-US" sz="2000" dirty="0">
              <a:latin typeface="Calibri" panose="020F0502020204030204" pitchFamily="34" charset="0"/>
            </a:endParaRPr>
          </a:p>
        </p:txBody>
      </p:sp>
      <p:sp>
        <p:nvSpPr>
          <p:cNvPr id="27" name="文字方塊 26">
            <a:extLst>
              <a:ext uri="{FF2B5EF4-FFF2-40B4-BE49-F238E27FC236}">
                <a16:creationId xmlns:a16="http://schemas.microsoft.com/office/drawing/2014/main" id="{43168508-25B8-4361-B021-7F473928401B}"/>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DDF4148-9731-4ADF-956C-895FEBB48DB0}"/>
              </a:ext>
            </a:extLst>
          </p:cNvPr>
          <p:cNvSpPr/>
          <p:nvPr/>
        </p:nvSpPr>
        <p:spPr>
          <a:xfrm>
            <a:off x="294635" y="294199"/>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dirty="0">
                <a:latin typeface="Calibri" panose="020F0502020204030204" pitchFamily="34" charset="0"/>
                <a:cs typeface="Calibri" panose="020F0502020204030204" pitchFamily="34" charset="0"/>
              </a:rPr>
              <a:t>Complete the text about photo A with the past simple and past continuous forms of the verbs.</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221C8F2D-D2D5-4F22-8327-13332DFCE5C7}"/>
              </a:ext>
            </a:extLst>
          </p:cNvPr>
          <p:cNvSpPr/>
          <p:nvPr/>
        </p:nvSpPr>
        <p:spPr>
          <a:xfrm>
            <a:off x="1890737" y="1279713"/>
            <a:ext cx="1649811"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was working</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221C8F2D-D2D5-4F22-8327-13332DFCE5C7}"/>
              </a:ext>
            </a:extLst>
          </p:cNvPr>
          <p:cNvSpPr/>
          <p:nvPr/>
        </p:nvSpPr>
        <p:spPr>
          <a:xfrm>
            <a:off x="7085967" y="1282650"/>
            <a:ext cx="906017" cy="369332"/>
          </a:xfrm>
          <a:prstGeom prst="rect">
            <a:avLst/>
          </a:prstGeom>
        </p:spPr>
        <p:txBody>
          <a:bodyPr wrap="none">
            <a:spAutoFit/>
          </a:bodyPr>
          <a:lstStyle/>
          <a:p>
            <a:r>
              <a:rPr lang="en-US" altLang="zh-TW" dirty="0"/>
              <a:t> </a:t>
            </a:r>
            <a:r>
              <a:rPr lang="en-US" altLang="zh-TW" b="1" dirty="0">
                <a:solidFill>
                  <a:srgbClr val="FF0066"/>
                </a:solidFill>
                <a:latin typeface="Segoe Print" panose="02000600000000000000" pitchFamily="2" charset="0"/>
              </a:rPr>
              <a:t>heard</a:t>
            </a:r>
          </a:p>
        </p:txBody>
      </p:sp>
      <p:sp>
        <p:nvSpPr>
          <p:cNvPr id="13" name="矩形 12">
            <a:extLst>
              <a:ext uri="{FF2B5EF4-FFF2-40B4-BE49-F238E27FC236}">
                <a16:creationId xmlns:a16="http://schemas.microsoft.com/office/drawing/2014/main" id="{221C8F2D-D2D5-4F22-8327-13332DFCE5C7}"/>
              </a:ext>
            </a:extLst>
          </p:cNvPr>
          <p:cNvSpPr/>
          <p:nvPr/>
        </p:nvSpPr>
        <p:spPr>
          <a:xfrm>
            <a:off x="1463680" y="1973148"/>
            <a:ext cx="857927"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began</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221C8F2D-D2D5-4F22-8327-13332DFCE5C7}"/>
              </a:ext>
            </a:extLst>
          </p:cNvPr>
          <p:cNvSpPr/>
          <p:nvPr/>
        </p:nvSpPr>
        <p:spPr>
          <a:xfrm>
            <a:off x="5652277" y="2330969"/>
            <a:ext cx="973343" cy="369332"/>
          </a:xfrm>
          <a:prstGeom prst="rect">
            <a:avLst/>
          </a:prstGeom>
        </p:spPr>
        <p:txBody>
          <a:bodyPr wrap="none">
            <a:spAutoFit/>
          </a:bodyPr>
          <a:lstStyle/>
          <a:p>
            <a:r>
              <a:rPr lang="en-US" altLang="zh-TW" b="1" dirty="0">
                <a:solidFill>
                  <a:srgbClr val="FF0066"/>
                </a:solidFill>
                <a:latin typeface="Segoe Print" panose="02000600000000000000" pitchFamily="2" charset="0"/>
              </a:rPr>
              <a:t>bought</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221C8F2D-D2D5-4F22-8327-13332DFCE5C7}"/>
              </a:ext>
            </a:extLst>
          </p:cNvPr>
          <p:cNvSpPr/>
          <p:nvPr/>
        </p:nvSpPr>
        <p:spPr>
          <a:xfrm>
            <a:off x="1928801" y="2674653"/>
            <a:ext cx="981359" cy="369332"/>
          </a:xfrm>
          <a:prstGeom prst="rect">
            <a:avLst/>
          </a:prstGeom>
        </p:spPr>
        <p:txBody>
          <a:bodyPr wrap="none">
            <a:spAutoFit/>
          </a:bodyPr>
          <a:lstStyle/>
          <a:p>
            <a:r>
              <a:rPr lang="en-US" altLang="zh-TW" b="1" dirty="0">
                <a:solidFill>
                  <a:srgbClr val="FF0066"/>
                </a:solidFill>
                <a:latin typeface="Segoe Print" panose="02000600000000000000" pitchFamily="2" charset="0"/>
              </a:rPr>
              <a:t>set out</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221C8F2D-D2D5-4F22-8327-13332DFCE5C7}"/>
              </a:ext>
            </a:extLst>
          </p:cNvPr>
          <p:cNvSpPr/>
          <p:nvPr/>
        </p:nvSpPr>
        <p:spPr>
          <a:xfrm>
            <a:off x="4345196" y="3015205"/>
            <a:ext cx="851515" cy="369332"/>
          </a:xfrm>
          <a:prstGeom prst="rect">
            <a:avLst/>
          </a:prstGeom>
        </p:spPr>
        <p:txBody>
          <a:bodyPr wrap="none">
            <a:spAutoFit/>
          </a:bodyPr>
          <a:lstStyle/>
          <a:p>
            <a:r>
              <a:rPr lang="en-US" altLang="zh-TW" b="1" dirty="0">
                <a:solidFill>
                  <a:srgbClr val="FF0066"/>
                </a:solidFill>
                <a:latin typeface="Segoe Print" panose="02000600000000000000" pitchFamily="2" charset="0"/>
              </a:rPr>
              <a:t>swam</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221C8F2D-D2D5-4F22-8327-13332DFCE5C7}"/>
              </a:ext>
            </a:extLst>
          </p:cNvPr>
          <p:cNvSpPr/>
          <p:nvPr/>
        </p:nvSpPr>
        <p:spPr>
          <a:xfrm>
            <a:off x="1082412" y="3354591"/>
            <a:ext cx="1548822"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was moving</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221C8F2D-D2D5-4F22-8327-13332DFCE5C7}"/>
              </a:ext>
            </a:extLst>
          </p:cNvPr>
          <p:cNvSpPr/>
          <p:nvPr/>
        </p:nvSpPr>
        <p:spPr>
          <a:xfrm>
            <a:off x="6386410" y="3343953"/>
            <a:ext cx="1241045" cy="369332"/>
          </a:xfrm>
          <a:prstGeom prst="rect">
            <a:avLst/>
          </a:prstGeom>
        </p:spPr>
        <p:txBody>
          <a:bodyPr wrap="none">
            <a:spAutoFit/>
          </a:bodyPr>
          <a:lstStyle/>
          <a:p>
            <a:r>
              <a:rPr lang="en-US" altLang="zh-TW" b="1" dirty="0">
                <a:solidFill>
                  <a:srgbClr val="FF0066"/>
                </a:solidFill>
                <a:latin typeface="Segoe Print" panose="02000600000000000000" pitchFamily="2" charset="0"/>
              </a:rPr>
              <a:t>managed</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221C8F2D-D2D5-4F22-8327-13332DFCE5C7}"/>
              </a:ext>
            </a:extLst>
          </p:cNvPr>
          <p:cNvSpPr/>
          <p:nvPr/>
        </p:nvSpPr>
        <p:spPr>
          <a:xfrm>
            <a:off x="5373950" y="3699441"/>
            <a:ext cx="553357" cy="369332"/>
          </a:xfrm>
          <a:prstGeom prst="rect">
            <a:avLst/>
          </a:prstGeom>
        </p:spPr>
        <p:txBody>
          <a:bodyPr wrap="none">
            <a:spAutoFit/>
          </a:bodyPr>
          <a:lstStyle/>
          <a:p>
            <a:r>
              <a:rPr lang="en-US" altLang="zh-TW" b="1" dirty="0">
                <a:solidFill>
                  <a:srgbClr val="FF0066"/>
                </a:solidFill>
                <a:latin typeface="Segoe Print" panose="02000600000000000000" pitchFamily="2" charset="0"/>
              </a:rPr>
              <a:t>got</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221C8F2D-D2D5-4F22-8327-13332DFCE5C7}"/>
              </a:ext>
            </a:extLst>
          </p:cNvPr>
          <p:cNvSpPr/>
          <p:nvPr/>
        </p:nvSpPr>
        <p:spPr>
          <a:xfrm>
            <a:off x="2083209" y="4022954"/>
            <a:ext cx="811441" cy="369332"/>
          </a:xfrm>
          <a:prstGeom prst="rect">
            <a:avLst/>
          </a:prstGeom>
        </p:spPr>
        <p:txBody>
          <a:bodyPr wrap="none">
            <a:spAutoFit/>
          </a:bodyPr>
          <a:lstStyle/>
          <a:p>
            <a:r>
              <a:rPr lang="en-US" altLang="zh-TW" b="1" dirty="0">
                <a:solidFill>
                  <a:srgbClr val="FF0066"/>
                </a:solidFill>
                <a:latin typeface="Segoe Print" panose="02000600000000000000" pitchFamily="2" charset="0"/>
              </a:rPr>
              <a:t>spent</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221C8F2D-D2D5-4F22-8327-13332DFCE5C7}"/>
              </a:ext>
            </a:extLst>
          </p:cNvPr>
          <p:cNvSpPr/>
          <p:nvPr/>
        </p:nvSpPr>
        <p:spPr>
          <a:xfrm>
            <a:off x="3102385" y="4384862"/>
            <a:ext cx="562975" cy="369332"/>
          </a:xfrm>
          <a:prstGeom prst="rect">
            <a:avLst/>
          </a:prstGeom>
        </p:spPr>
        <p:txBody>
          <a:bodyPr wrap="none">
            <a:spAutoFit/>
          </a:bodyPr>
          <a:lstStyle/>
          <a:p>
            <a:r>
              <a:rPr lang="en-US" altLang="zh-TW" b="1" dirty="0">
                <a:solidFill>
                  <a:srgbClr val="FF0066"/>
                </a:solidFill>
                <a:latin typeface="Segoe Print" panose="02000600000000000000" pitchFamily="2" charset="0"/>
              </a:rPr>
              <a:t>felt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887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43168508-25B8-4361-B021-7F473928401B}"/>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DDF4148-9731-4ADF-956C-895FEBB48DB0}"/>
              </a:ext>
            </a:extLst>
          </p:cNvPr>
          <p:cNvSpPr/>
          <p:nvPr/>
        </p:nvSpPr>
        <p:spPr>
          <a:xfrm>
            <a:off x="304909" y="309431"/>
            <a:ext cx="8538149"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 sentences with the past simple and past continuous forms of the verbs. Use </a:t>
            </a:r>
            <a:r>
              <a:rPr lang="en-US" altLang="zh-TW" sz="2000" i="1" dirty="0">
                <a:latin typeface="Calibri" panose="020F0502020204030204" pitchFamily="34" charset="0"/>
                <a:cs typeface="Calibri" panose="020F0502020204030204" pitchFamily="34" charset="0"/>
              </a:rPr>
              <a:t>because, when, while </a:t>
            </a:r>
            <a:r>
              <a:rPr lang="en-US" altLang="zh-TW" sz="2000" dirty="0">
                <a:latin typeface="Calibri" panose="020F0502020204030204" pitchFamily="34" charset="0"/>
                <a:cs typeface="Calibri" panose="020F0502020204030204" pitchFamily="34" charset="0"/>
              </a:rPr>
              <a:t>and </a:t>
            </a:r>
            <a:r>
              <a:rPr lang="en-US" altLang="zh-TW" sz="2000" i="1" dirty="0">
                <a:latin typeface="Calibri" panose="020F0502020204030204" pitchFamily="34" charset="0"/>
                <a:cs typeface="Calibri" panose="020F0502020204030204" pitchFamily="34" charset="0"/>
              </a:rPr>
              <a:t>so</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40" name="矩形 39">
            <a:extLst>
              <a:ext uri="{FF2B5EF4-FFF2-40B4-BE49-F238E27FC236}">
                <a16:creationId xmlns:a16="http://schemas.microsoft.com/office/drawing/2014/main" id="{2DD6B433-CEE0-4FDA-9CC5-04AEECBC174A}"/>
              </a:ext>
            </a:extLst>
          </p:cNvPr>
          <p:cNvSpPr/>
          <p:nvPr/>
        </p:nvSpPr>
        <p:spPr>
          <a:xfrm>
            <a:off x="662004" y="3739598"/>
            <a:ext cx="7659798" cy="2139047"/>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 was taking a photo when I dropped my camera.</a:t>
            </a:r>
          </a:p>
          <a:p>
            <a:pPr marL="360363" indent="-360363">
              <a:spcBef>
                <a:spcPts val="600"/>
              </a:spcBef>
            </a:pPr>
            <a:r>
              <a:rPr lang="en-US" altLang="zh-TW" b="1" dirty="0">
                <a:solidFill>
                  <a:srgbClr val="FF0066"/>
                </a:solidFill>
                <a:latin typeface="Segoe Print" panose="02000600000000000000" pitchFamily="2" charset="0"/>
              </a:rPr>
              <a:t>2 	They didn’t hear you because they weren’t listening.</a:t>
            </a:r>
          </a:p>
          <a:p>
            <a:pPr marL="360363" indent="-360363">
              <a:spcBef>
                <a:spcPts val="600"/>
              </a:spcBef>
            </a:pPr>
            <a:r>
              <a:rPr lang="en-US" altLang="zh-TW" b="1" dirty="0">
                <a:solidFill>
                  <a:srgbClr val="FF0066"/>
                </a:solidFill>
                <a:latin typeface="Segoe Print" panose="02000600000000000000" pitchFamily="2" charset="0"/>
              </a:rPr>
              <a:t>3 	I had problems, so my teacher helped me.</a:t>
            </a:r>
          </a:p>
          <a:p>
            <a:pPr marL="360363" indent="-360363">
              <a:spcBef>
                <a:spcPts val="600"/>
              </a:spcBef>
            </a:pPr>
            <a:r>
              <a:rPr lang="en-US" altLang="zh-TW" b="1" dirty="0">
                <a:solidFill>
                  <a:srgbClr val="FF0066"/>
                </a:solidFill>
                <a:latin typeface="Segoe Print" panose="02000600000000000000" pitchFamily="2" charset="0"/>
              </a:rPr>
              <a:t>4 	We saw some bears while we were hiking.</a:t>
            </a:r>
          </a:p>
          <a:p>
            <a:pPr marL="360363" indent="-360363">
              <a:spcBef>
                <a:spcPts val="600"/>
              </a:spcBef>
            </a:pPr>
            <a:r>
              <a:rPr lang="en-US" altLang="zh-TW" b="1" dirty="0">
                <a:solidFill>
                  <a:srgbClr val="FF0066"/>
                </a:solidFill>
                <a:latin typeface="Segoe Print" panose="02000600000000000000" pitchFamily="2" charset="0"/>
              </a:rPr>
              <a:t>5 	He wasn’t looking at the road, so he almost had an accident.</a:t>
            </a:r>
          </a:p>
          <a:p>
            <a:pPr marL="360363" indent="-360363">
              <a:spcBef>
                <a:spcPts val="600"/>
              </a:spcBef>
            </a:pPr>
            <a:r>
              <a:rPr lang="en-US" altLang="zh-TW" b="1" dirty="0">
                <a:solidFill>
                  <a:srgbClr val="FF0066"/>
                </a:solidFill>
                <a:latin typeface="Segoe Print" panose="02000600000000000000" pitchFamily="2" charset="0"/>
              </a:rPr>
              <a:t>6 	I fell over while I was running for the bus.</a:t>
            </a:r>
            <a:endParaRPr lang="zh-TW" altLang="en-US" b="1" dirty="0">
              <a:solidFill>
                <a:srgbClr val="FF0066"/>
              </a:solidFill>
              <a:latin typeface="Segoe Print" panose="02000600000000000000" pitchFamily="2" charset="0"/>
            </a:endParaRPr>
          </a:p>
        </p:txBody>
      </p:sp>
      <p:sp>
        <p:nvSpPr>
          <p:cNvPr id="29" name="矩形 28"/>
          <p:cNvSpPr/>
          <p:nvPr/>
        </p:nvSpPr>
        <p:spPr>
          <a:xfrm>
            <a:off x="682966" y="1216601"/>
            <a:ext cx="7638836" cy="2323713"/>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I / take / a photo / I / drop / my camera.</a:t>
            </a:r>
          </a:p>
          <a:p>
            <a:pPr marL="360363" indent="-360363">
              <a:spcBef>
                <a:spcPts val="600"/>
              </a:spcBef>
              <a:tabLst>
                <a:tab pos="363538" algn="l"/>
              </a:tabLst>
            </a:pPr>
            <a:r>
              <a:rPr lang="en-US" altLang="zh-TW" sz="2000" dirty="0">
                <a:latin typeface="Calibri" panose="020F0502020204030204" pitchFamily="34" charset="0"/>
              </a:rPr>
              <a:t>2 	They / not hear / you / they / not listen.</a:t>
            </a:r>
          </a:p>
          <a:p>
            <a:pPr marL="360363" indent="-360363">
              <a:spcBef>
                <a:spcPts val="600"/>
              </a:spcBef>
              <a:tabLst>
                <a:tab pos="363538" algn="l"/>
              </a:tabLst>
            </a:pPr>
            <a:r>
              <a:rPr lang="en-US" altLang="zh-TW" sz="2000" dirty="0">
                <a:latin typeface="Calibri" panose="020F0502020204030204" pitchFamily="34" charset="0"/>
              </a:rPr>
              <a:t>3 	I / have / problems / my teacher / help me.</a:t>
            </a:r>
          </a:p>
          <a:p>
            <a:pPr marL="360363" indent="-360363">
              <a:spcBef>
                <a:spcPts val="600"/>
              </a:spcBef>
              <a:tabLst>
                <a:tab pos="363538" algn="l"/>
              </a:tabLst>
            </a:pPr>
            <a:r>
              <a:rPr lang="en-US" altLang="zh-TW" sz="2000" dirty="0">
                <a:latin typeface="Calibri" panose="020F0502020204030204" pitchFamily="34" charset="0"/>
              </a:rPr>
              <a:t>4	We / see / bears / we / hike.</a:t>
            </a:r>
          </a:p>
          <a:p>
            <a:pPr marL="360363" indent="-360363">
              <a:spcBef>
                <a:spcPts val="600"/>
              </a:spcBef>
              <a:tabLst>
                <a:tab pos="363538" algn="l"/>
              </a:tabLst>
            </a:pPr>
            <a:r>
              <a:rPr lang="en-US" altLang="zh-TW" sz="2000" dirty="0">
                <a:latin typeface="Calibri" panose="020F0502020204030204" pitchFamily="34" charset="0"/>
              </a:rPr>
              <a:t>5 	He / not look / at the road / he almost / have / an accident.</a:t>
            </a:r>
          </a:p>
          <a:p>
            <a:pPr marL="360363" indent="-360363">
              <a:spcBef>
                <a:spcPts val="600"/>
              </a:spcBef>
              <a:tabLst>
                <a:tab pos="363538" algn="l"/>
              </a:tabLst>
            </a:pPr>
            <a:r>
              <a:rPr lang="en-US" altLang="zh-TW" sz="2000" dirty="0">
                <a:latin typeface="Calibri" panose="020F0502020204030204" pitchFamily="34" charset="0"/>
              </a:rPr>
              <a:t>6 	I / fall over / I / run / for the bus.</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227876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wipe(left)">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xEl>
                                              <p:pRg st="1" end="1"/>
                                            </p:txEl>
                                          </p:spTgt>
                                        </p:tgtEl>
                                        <p:attrNameLst>
                                          <p:attrName>style.visibility</p:attrName>
                                        </p:attrNameLst>
                                      </p:cBhvr>
                                      <p:to>
                                        <p:strVal val="visible"/>
                                      </p:to>
                                    </p:set>
                                    <p:animEffect transition="in" filter="wipe(left)">
                                      <p:cBhvr>
                                        <p:cTn id="12" dur="500"/>
                                        <p:tgtEl>
                                          <p:spTgt spid="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
                                            <p:txEl>
                                              <p:pRg st="2" end="2"/>
                                            </p:txEl>
                                          </p:spTgt>
                                        </p:tgtEl>
                                        <p:attrNameLst>
                                          <p:attrName>style.visibility</p:attrName>
                                        </p:attrNameLst>
                                      </p:cBhvr>
                                      <p:to>
                                        <p:strVal val="visible"/>
                                      </p:to>
                                    </p:set>
                                    <p:animEffect transition="in" filter="wipe(left)">
                                      <p:cBhvr>
                                        <p:cTn id="17" dur="500"/>
                                        <p:tgtEl>
                                          <p:spTgt spid="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xEl>
                                              <p:pRg st="3" end="3"/>
                                            </p:txEl>
                                          </p:spTgt>
                                        </p:tgtEl>
                                        <p:attrNameLst>
                                          <p:attrName>style.visibility</p:attrName>
                                        </p:attrNameLst>
                                      </p:cBhvr>
                                      <p:to>
                                        <p:strVal val="visible"/>
                                      </p:to>
                                    </p:set>
                                    <p:animEffect transition="in" filter="wipe(left)">
                                      <p:cBhvr>
                                        <p:cTn id="22" dur="500"/>
                                        <p:tgtEl>
                                          <p:spTgt spid="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
                                            <p:txEl>
                                              <p:pRg st="4" end="4"/>
                                            </p:txEl>
                                          </p:spTgt>
                                        </p:tgtEl>
                                        <p:attrNameLst>
                                          <p:attrName>style.visibility</p:attrName>
                                        </p:attrNameLst>
                                      </p:cBhvr>
                                      <p:to>
                                        <p:strVal val="visible"/>
                                      </p:to>
                                    </p:set>
                                    <p:animEffect transition="in" filter="wipe(left)">
                                      <p:cBhvr>
                                        <p:cTn id="27" dur="500"/>
                                        <p:tgtEl>
                                          <p:spTgt spid="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
                                            <p:txEl>
                                              <p:pRg st="5" end="5"/>
                                            </p:txEl>
                                          </p:spTgt>
                                        </p:tgtEl>
                                        <p:attrNameLst>
                                          <p:attrName>style.visibility</p:attrName>
                                        </p:attrNameLst>
                                      </p:cBhvr>
                                      <p:to>
                                        <p:strVal val="visible"/>
                                      </p:to>
                                    </p:set>
                                    <p:animEffect transition="in" filter="wipe(left)">
                                      <p:cBhvr>
                                        <p:cTn id="32" dur="500"/>
                                        <p:tgtEl>
                                          <p:spTgt spid="4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70F2E2E-EDD8-4286-B858-E981E9AC3AFD}"/>
              </a:ext>
            </a:extLst>
          </p:cNvPr>
          <p:cNvSpPr/>
          <p:nvPr/>
        </p:nvSpPr>
        <p:spPr>
          <a:xfrm>
            <a:off x="451556" y="1290396"/>
            <a:ext cx="8342487" cy="4385816"/>
          </a:xfrm>
          <a:prstGeom prst="rect">
            <a:avLst/>
          </a:prstGeom>
        </p:spPr>
        <p:txBody>
          <a:bodyPr wrap="square">
            <a:spAutoFit/>
          </a:bodyPr>
          <a:lstStyle/>
          <a:p>
            <a:r>
              <a:rPr lang="en-US" altLang="zh-TW" sz="3600" dirty="0">
                <a:solidFill>
                  <a:srgbClr val="000000"/>
                </a:solidFill>
                <a:latin typeface="Calibri" panose="020F0502020204030204" pitchFamily="34" charset="0"/>
              </a:rPr>
              <a:t>FEATURES</a:t>
            </a:r>
          </a:p>
          <a:p>
            <a:pPr>
              <a:spcBef>
                <a:spcPts val="600"/>
              </a:spcBef>
            </a:pPr>
            <a:r>
              <a:rPr lang="en-US" altLang="zh-TW" sz="2800" b="1" dirty="0">
                <a:solidFill>
                  <a:srgbClr val="E60000"/>
                </a:solidFill>
                <a:latin typeface="Calibri" panose="020F0502020204030204" pitchFamily="34" charset="0"/>
              </a:rPr>
              <a:t>34</a:t>
            </a:r>
            <a:r>
              <a:rPr lang="en-US" altLang="zh-TW" sz="2800" dirty="0"/>
              <a:t> </a:t>
            </a:r>
            <a:r>
              <a:rPr lang="en-US" altLang="zh-TW" sz="2800" b="1" dirty="0">
                <a:solidFill>
                  <a:srgbClr val="000000"/>
                </a:solidFill>
                <a:latin typeface="Calibri" panose="020F0502020204030204" pitchFamily="34" charset="0"/>
              </a:rPr>
              <a:t>The story behind the photo</a:t>
            </a:r>
          </a:p>
          <a:p>
            <a:pPr marL="360363" indent="-360363"/>
            <a:r>
              <a:rPr lang="en-US" altLang="zh-TW" dirty="0">
                <a:solidFill>
                  <a:srgbClr val="000000"/>
                </a:solidFill>
                <a:latin typeface="Calibri" panose="020F0502020204030204" pitchFamily="34" charset="0"/>
              </a:rPr>
              <a:t>	   When things go wrong in the water</a:t>
            </a:r>
          </a:p>
          <a:p>
            <a:pPr marL="360363" indent="-360363"/>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36</a:t>
            </a:r>
            <a:r>
              <a:rPr lang="en-US" altLang="zh-TW" sz="2800" b="1" dirty="0"/>
              <a:t> </a:t>
            </a:r>
            <a:r>
              <a:rPr lang="en-US" altLang="zh-TW" sz="2800" b="1" dirty="0">
                <a:solidFill>
                  <a:srgbClr val="000000"/>
                </a:solidFill>
                <a:latin typeface="Calibri" panose="020F0502020204030204" pitchFamily="34" charset="0"/>
              </a:rPr>
              <a:t>Return to </a:t>
            </a:r>
            <a:r>
              <a:rPr lang="en-US" altLang="zh-TW" sz="2800" b="1" i="1" dirty="0">
                <a:solidFill>
                  <a:srgbClr val="000000"/>
                </a:solidFill>
                <a:latin typeface="Calibri" panose="020F0502020204030204" pitchFamily="34" charset="0"/>
              </a:rPr>
              <a:t>Titanic</a:t>
            </a:r>
          </a:p>
          <a:p>
            <a:r>
              <a:rPr lang="en-US" altLang="zh-TW" dirty="0">
                <a:solidFill>
                  <a:srgbClr val="000000"/>
                </a:solidFill>
                <a:latin typeface="Calibri" panose="020F0502020204030204" pitchFamily="34" charset="0"/>
              </a:rPr>
              <a:t>          The truth about a famous underwater discovery</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38</a:t>
            </a:r>
            <a:r>
              <a:rPr lang="en-US" altLang="zh-TW" sz="2800" dirty="0"/>
              <a:t> </a:t>
            </a:r>
            <a:r>
              <a:rPr lang="en-US" altLang="zh-TW" sz="2800" b="1" dirty="0">
                <a:solidFill>
                  <a:srgbClr val="000000"/>
                </a:solidFill>
                <a:latin typeface="Calibri" panose="020F0502020204030204" pitchFamily="34" charset="0"/>
              </a:rPr>
              <a:t>Love and death in the sea</a:t>
            </a:r>
          </a:p>
          <a:p>
            <a:r>
              <a:rPr lang="en-US" altLang="zh-TW" dirty="0">
                <a:solidFill>
                  <a:srgbClr val="000000"/>
                </a:solidFill>
                <a:latin typeface="Calibri" panose="020F0502020204030204" pitchFamily="34" charset="0"/>
              </a:rPr>
              <a:t>         An article by marine ecologist </a:t>
            </a:r>
            <a:r>
              <a:rPr lang="en-US" altLang="zh-TW" dirty="0" err="1">
                <a:solidFill>
                  <a:srgbClr val="000000"/>
                </a:solidFill>
                <a:latin typeface="Calibri" panose="020F0502020204030204" pitchFamily="34" charset="0"/>
              </a:rPr>
              <a:t>Enric</a:t>
            </a:r>
            <a:r>
              <a:rPr lang="en-US" altLang="zh-TW" dirty="0">
                <a:solidFill>
                  <a:srgbClr val="000000"/>
                </a:solidFill>
                <a:latin typeface="Calibri" panose="020F0502020204030204" pitchFamily="34" charset="0"/>
              </a:rPr>
              <a:t> </a:t>
            </a:r>
            <a:r>
              <a:rPr lang="en-US" altLang="zh-TW" dirty="0" err="1">
                <a:solidFill>
                  <a:srgbClr val="000000"/>
                </a:solidFill>
                <a:latin typeface="Calibri" panose="020F0502020204030204" pitchFamily="34" charset="0"/>
              </a:rPr>
              <a:t>Sala</a:t>
            </a:r>
            <a:endParaRPr lang="en-US" altLang="zh-TW" dirty="0">
              <a:solidFill>
                <a:srgbClr val="000000"/>
              </a:solidFill>
              <a:latin typeface="Calibri" panose="020F0502020204030204" pitchFamily="34" charset="0"/>
            </a:endParaRP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42 </a:t>
            </a:r>
            <a:r>
              <a:rPr lang="en-US" altLang="zh-TW" sz="2800" b="1" dirty="0">
                <a:solidFill>
                  <a:srgbClr val="000000"/>
                </a:solidFill>
                <a:latin typeface="Calibri" panose="020F0502020204030204" pitchFamily="34" charset="0"/>
              </a:rPr>
              <a:t>Four women and a wild river</a:t>
            </a:r>
          </a:p>
          <a:p>
            <a:r>
              <a:rPr lang="en-US" altLang="zh-TW" dirty="0">
                <a:solidFill>
                  <a:srgbClr val="000000"/>
                </a:solidFill>
                <a:latin typeface="Calibri" panose="020F0502020204030204" pitchFamily="34" charset="0"/>
              </a:rPr>
              <a:t>         A video about a trip down a dangerous river</a:t>
            </a:r>
            <a:endParaRPr lang="zh-TW" altLang="en-US" dirty="0">
              <a:solidFill>
                <a:srgbClr val="000000"/>
              </a:solidFill>
              <a:latin typeface="Calibri" panose="020F0502020204030204" pitchFamily="34" charset="0"/>
            </a:endParaRPr>
          </a:p>
        </p:txBody>
      </p:sp>
      <p:sp>
        <p:nvSpPr>
          <p:cNvPr id="5" name="文字方塊 4">
            <a:extLst>
              <a:ext uri="{FF2B5EF4-FFF2-40B4-BE49-F238E27FC236}">
                <a16:creationId xmlns:a16="http://schemas.microsoft.com/office/drawing/2014/main" id="{E280D63F-1623-4666-9244-9E78AE427BE6}"/>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3-p. 33</a:t>
            </a:r>
            <a:endParaRPr lang="zh-TW" altLang="en-US" sz="1200" b="1" dirty="0">
              <a:solidFill>
                <a:schemeClr val="tx1">
                  <a:lumMod val="50000"/>
                  <a:lumOff val="50000"/>
                </a:schemeClr>
              </a:solidFill>
              <a:latin typeface="Calibri" panose="020F0502020204030204" pitchFamily="34" charset="0"/>
            </a:endParaRPr>
          </a:p>
        </p:txBody>
      </p:sp>
      <p:pic>
        <p:nvPicPr>
          <p:cNvPr id="2" name="圖片 1">
            <a:extLst>
              <a:ext uri="{FF2B5EF4-FFF2-40B4-BE49-F238E27FC236}">
                <a16:creationId xmlns:a16="http://schemas.microsoft.com/office/drawing/2014/main" id="{B50F6D0E-38B1-42D1-AF11-BB739B9610AC}"/>
              </a:ext>
            </a:extLst>
          </p:cNvPr>
          <p:cNvPicPr>
            <a:picLocks noChangeAspect="1"/>
          </p:cNvPicPr>
          <p:nvPr/>
        </p:nvPicPr>
        <p:blipFill>
          <a:blip r:embed="rId2"/>
          <a:stretch>
            <a:fillRect/>
          </a:stretch>
        </p:blipFill>
        <p:spPr>
          <a:xfrm>
            <a:off x="0" y="0"/>
            <a:ext cx="9144000" cy="1290148"/>
          </a:xfrm>
          <a:prstGeom prst="rect">
            <a:avLst/>
          </a:prstGeom>
        </p:spPr>
      </p:pic>
    </p:spTree>
    <p:extLst>
      <p:ext uri="{BB962C8B-B14F-4D97-AF65-F5344CB8AC3E}">
        <p14:creationId xmlns:p14="http://schemas.microsoft.com/office/powerpoint/2010/main" val="3920758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dirty="0">
                <a:latin typeface="Calibri" panose="020F0502020204030204" pitchFamily="34" charset="0"/>
                <a:cs typeface="Calibri" panose="020F0502020204030204" pitchFamily="34" charset="0"/>
              </a:rPr>
              <a:t>Work in pairs. Ask and answer questions about the other sentences with both the past simple and the past continuous forms of the verbs.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902F835B-7BB6-4CC8-91C7-B30517CF8283}"/>
              </a:ext>
            </a:extLst>
          </p:cNvPr>
          <p:cNvSpPr/>
          <p:nvPr/>
        </p:nvSpPr>
        <p:spPr>
          <a:xfrm>
            <a:off x="663958" y="1243382"/>
            <a:ext cx="8106475" cy="2708434"/>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I lost my wallet.</a:t>
            </a:r>
          </a:p>
          <a:p>
            <a:pPr marL="360363" indent="-360363">
              <a:spcBef>
                <a:spcPts val="600"/>
              </a:spcBef>
              <a:tabLst>
                <a:tab pos="363538" algn="l"/>
              </a:tabLst>
            </a:pPr>
            <a:r>
              <a:rPr lang="en-US" altLang="zh-TW" sz="2000" dirty="0">
                <a:latin typeface="Calibri" panose="020F0502020204030204" pitchFamily="34" charset="0"/>
              </a:rPr>
              <a:t>	</a:t>
            </a:r>
            <a:r>
              <a:rPr lang="en-US" altLang="zh-TW" sz="2000" i="1" dirty="0">
                <a:solidFill>
                  <a:srgbClr val="0080FF"/>
                </a:solidFill>
                <a:latin typeface="Calibri" panose="020F0502020204030204" pitchFamily="34" charset="0"/>
              </a:rPr>
              <a:t>When did you realize?</a:t>
            </a:r>
          </a:p>
          <a:p>
            <a:pPr marL="360363" indent="-360363">
              <a:spcBef>
                <a:spcPts val="600"/>
              </a:spcBef>
              <a:tabLst>
                <a:tab pos="363538" algn="l"/>
              </a:tabLst>
            </a:pPr>
            <a:r>
              <a:rPr lang="en-US" altLang="zh-TW" sz="2000" i="1" dirty="0">
                <a:solidFill>
                  <a:srgbClr val="0080FF"/>
                </a:solidFill>
                <a:latin typeface="Calibri" panose="020F0502020204030204" pitchFamily="34" charset="0"/>
              </a:rPr>
              <a:t>	Were you shopping at the time?</a:t>
            </a:r>
          </a:p>
          <a:p>
            <a:pPr marL="360363" indent="-360363">
              <a:spcBef>
                <a:spcPts val="600"/>
              </a:spcBef>
              <a:tabLst>
                <a:tab pos="363538" algn="l"/>
              </a:tabLst>
            </a:pPr>
            <a:r>
              <a:rPr lang="en-US" altLang="zh-TW" sz="2000" dirty="0">
                <a:latin typeface="Calibri" panose="020F0502020204030204" pitchFamily="34" charset="0"/>
              </a:rPr>
              <a:t>2 	I met an old friend in the street.</a:t>
            </a:r>
          </a:p>
          <a:p>
            <a:pPr marL="360363" indent="-360363">
              <a:spcBef>
                <a:spcPts val="600"/>
              </a:spcBef>
              <a:tabLst>
                <a:tab pos="363538" algn="l"/>
              </a:tabLst>
            </a:pPr>
            <a:r>
              <a:rPr lang="en-US" altLang="zh-TW" sz="2000" dirty="0">
                <a:latin typeface="Calibri" panose="020F0502020204030204" pitchFamily="34" charset="0"/>
              </a:rPr>
              <a:t>3 	A car ran into me.</a:t>
            </a:r>
          </a:p>
          <a:p>
            <a:pPr marL="360363" indent="-360363">
              <a:spcBef>
                <a:spcPts val="600"/>
              </a:spcBef>
              <a:tabLst>
                <a:tab pos="363538" algn="l"/>
              </a:tabLst>
            </a:pPr>
            <a:r>
              <a:rPr lang="en-US" altLang="zh-TW" sz="2000" dirty="0">
                <a:latin typeface="Calibri" panose="020F0502020204030204" pitchFamily="34" charset="0"/>
              </a:rPr>
              <a:t>4 	A friend of mine got some good news.</a:t>
            </a:r>
          </a:p>
          <a:p>
            <a:pPr marL="360363" indent="-360363">
              <a:spcBef>
                <a:spcPts val="600"/>
              </a:spcBef>
              <a:tabLst>
                <a:tab pos="363538" algn="l"/>
              </a:tabLst>
            </a:pPr>
            <a:r>
              <a:rPr lang="en-US" altLang="zh-TW" sz="2000" dirty="0">
                <a:latin typeface="Calibri" panose="020F0502020204030204" pitchFamily="34" charset="0"/>
              </a:rPr>
              <a:t>5 	My </a:t>
            </a:r>
            <a:r>
              <a:rPr lang="en-US" altLang="zh-TW" sz="2000" dirty="0" err="1">
                <a:latin typeface="Calibri" panose="020F0502020204030204" pitchFamily="34" charset="0"/>
              </a:rPr>
              <a:t>neighbour</a:t>
            </a:r>
            <a:r>
              <a:rPr lang="en-US" altLang="zh-TW" sz="2000" dirty="0">
                <a:latin typeface="Calibri" panose="020F0502020204030204" pitchFamily="34" charset="0"/>
              </a:rPr>
              <a:t> saw a robbery.</a:t>
            </a:r>
            <a:endParaRPr lang="zh-TW" altLang="en-US" sz="2000" dirty="0">
              <a:latin typeface="Calibri" panose="020F0502020204030204" pitchFamily="34" charset="0"/>
            </a:endParaRPr>
          </a:p>
        </p:txBody>
      </p:sp>
      <p:sp>
        <p:nvSpPr>
          <p:cNvPr id="21" name="矩形 20"/>
          <p:cNvSpPr/>
          <p:nvPr/>
        </p:nvSpPr>
        <p:spPr>
          <a:xfrm>
            <a:off x="4484192" y="3638695"/>
            <a:ext cx="4392679" cy="2492990"/>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4 	What was their news?</a:t>
            </a:r>
          </a:p>
          <a:p>
            <a:pPr marL="360363" indent="-360363">
              <a:spcBef>
                <a:spcPts val="600"/>
              </a:spcBef>
            </a:pPr>
            <a:r>
              <a:rPr lang="en-US" altLang="zh-TW" b="1" dirty="0">
                <a:solidFill>
                  <a:srgbClr val="FF0066"/>
                </a:solidFill>
                <a:latin typeface="Segoe Print" panose="02000600000000000000" pitchFamily="2" charset="0"/>
              </a:rPr>
              <a:t>	What did he say?</a:t>
            </a:r>
          </a:p>
          <a:p>
            <a:pPr marL="360363" indent="-360363">
              <a:spcBef>
                <a:spcPts val="600"/>
              </a:spcBef>
            </a:pPr>
            <a:r>
              <a:rPr lang="en-US" altLang="zh-TW" b="1" dirty="0">
                <a:solidFill>
                  <a:srgbClr val="FF0066"/>
                </a:solidFill>
                <a:latin typeface="Segoe Print" panose="02000600000000000000" pitchFamily="2" charset="0"/>
              </a:rPr>
              <a:t>	How did you react?</a:t>
            </a:r>
          </a:p>
          <a:p>
            <a:pPr marL="360363" indent="-360363">
              <a:spcBef>
                <a:spcPts val="600"/>
              </a:spcBef>
            </a:pPr>
            <a:r>
              <a:rPr lang="en-US" altLang="zh-TW" b="1" dirty="0">
                <a:solidFill>
                  <a:srgbClr val="FF0066"/>
                </a:solidFill>
                <a:latin typeface="Segoe Print" panose="02000600000000000000" pitchFamily="2" charset="0"/>
              </a:rPr>
              <a:t>5 	What did she see?</a:t>
            </a:r>
          </a:p>
          <a:p>
            <a:pPr marL="360363" indent="-360363">
              <a:spcBef>
                <a:spcPts val="600"/>
              </a:spcBef>
            </a:pPr>
            <a:r>
              <a:rPr lang="en-US" altLang="zh-TW" b="1" dirty="0">
                <a:solidFill>
                  <a:srgbClr val="FF0066"/>
                </a:solidFill>
                <a:latin typeface="Segoe Print" panose="02000600000000000000" pitchFamily="2" charset="0"/>
              </a:rPr>
              <a:t>	What was she doing at the time?</a:t>
            </a:r>
          </a:p>
          <a:p>
            <a:pPr marL="360363" indent="-360363">
              <a:spcBef>
                <a:spcPts val="600"/>
              </a:spcBef>
            </a:pPr>
            <a:r>
              <a:rPr lang="en-US" altLang="zh-TW" b="1" dirty="0">
                <a:solidFill>
                  <a:srgbClr val="FF0066"/>
                </a:solidFill>
                <a:latin typeface="Segoe Print" panose="02000600000000000000" pitchFamily="2" charset="0"/>
              </a:rPr>
              <a:t>	How did she react?</a:t>
            </a:r>
          </a:p>
          <a:p>
            <a:pPr marL="360363" indent="-360363">
              <a:spcBef>
                <a:spcPts val="600"/>
              </a:spcBef>
            </a:pPr>
            <a:r>
              <a:rPr lang="en-US" altLang="zh-TW" b="1" dirty="0">
                <a:solidFill>
                  <a:srgbClr val="FF0066"/>
                </a:solidFill>
                <a:latin typeface="Segoe Print" panose="02000600000000000000" pitchFamily="2" charset="0"/>
              </a:rPr>
              <a:t>	Did she ring the police?</a:t>
            </a:r>
            <a:endParaRPr lang="zh-TW" altLang="en-US" b="1" dirty="0">
              <a:solidFill>
                <a:srgbClr val="FF0066"/>
              </a:solidFill>
              <a:latin typeface="Segoe Print" panose="02000600000000000000" pitchFamily="2" charset="0"/>
            </a:endParaRPr>
          </a:p>
        </p:txBody>
      </p:sp>
      <p:sp>
        <p:nvSpPr>
          <p:cNvPr id="22" name="矩形 21"/>
          <p:cNvSpPr/>
          <p:nvPr/>
        </p:nvSpPr>
        <p:spPr>
          <a:xfrm>
            <a:off x="5050824" y="1351673"/>
            <a:ext cx="3733582" cy="2139047"/>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2 	Where did you meet her?</a:t>
            </a:r>
          </a:p>
          <a:p>
            <a:pPr marL="360363" indent="-360363">
              <a:spcBef>
                <a:spcPts val="600"/>
              </a:spcBef>
            </a:pPr>
            <a:r>
              <a:rPr lang="en-US" altLang="zh-TW" b="1" dirty="0">
                <a:solidFill>
                  <a:srgbClr val="FF0066"/>
                </a:solidFill>
                <a:latin typeface="Segoe Print" panose="02000600000000000000" pitchFamily="2" charset="0"/>
              </a:rPr>
              <a:t>	What was she doing?</a:t>
            </a:r>
          </a:p>
          <a:p>
            <a:pPr marL="360363" indent="-360363">
              <a:spcBef>
                <a:spcPts val="600"/>
              </a:spcBef>
            </a:pPr>
            <a:r>
              <a:rPr lang="en-US" altLang="zh-TW" b="1" dirty="0">
                <a:solidFill>
                  <a:srgbClr val="FF0066"/>
                </a:solidFill>
                <a:latin typeface="Segoe Print" panose="02000600000000000000" pitchFamily="2" charset="0"/>
              </a:rPr>
              <a:t>	What did you say?</a:t>
            </a:r>
          </a:p>
          <a:p>
            <a:pPr marL="360363" indent="-360363">
              <a:spcBef>
                <a:spcPts val="600"/>
              </a:spcBef>
            </a:pPr>
            <a:r>
              <a:rPr lang="en-US" altLang="zh-TW" b="1" dirty="0">
                <a:solidFill>
                  <a:srgbClr val="FF0066"/>
                </a:solidFill>
                <a:latin typeface="Segoe Print" panose="02000600000000000000" pitchFamily="2" charset="0"/>
              </a:rPr>
              <a:t>	Where was she going?</a:t>
            </a:r>
          </a:p>
          <a:p>
            <a:pPr marL="360363" indent="-360363">
              <a:spcBef>
                <a:spcPts val="600"/>
              </a:spcBef>
            </a:pPr>
            <a:r>
              <a:rPr lang="en-US" altLang="zh-TW" b="1" dirty="0">
                <a:solidFill>
                  <a:srgbClr val="FF0066"/>
                </a:solidFill>
                <a:latin typeface="Segoe Print" panose="02000600000000000000" pitchFamily="2" charset="0"/>
              </a:rPr>
              <a:t>	When did you last see her?</a:t>
            </a:r>
          </a:p>
        </p:txBody>
      </p:sp>
      <p:sp>
        <p:nvSpPr>
          <p:cNvPr id="24" name="矩形 23"/>
          <p:cNvSpPr/>
          <p:nvPr/>
        </p:nvSpPr>
        <p:spPr>
          <a:xfrm>
            <a:off x="780835" y="4085509"/>
            <a:ext cx="3811713" cy="1708160"/>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3 	Were you hurt?</a:t>
            </a:r>
          </a:p>
          <a:p>
            <a:pPr marL="360363" indent="-360363">
              <a:spcBef>
                <a:spcPts val="600"/>
              </a:spcBef>
            </a:pPr>
            <a:r>
              <a:rPr lang="en-US" altLang="zh-TW" b="1" dirty="0">
                <a:solidFill>
                  <a:srgbClr val="FF0066"/>
                </a:solidFill>
                <a:latin typeface="Segoe Print" panose="02000600000000000000" pitchFamily="2" charset="0"/>
              </a:rPr>
              <a:t>	What did you do?</a:t>
            </a:r>
          </a:p>
          <a:p>
            <a:pPr marL="360363" indent="-360363">
              <a:spcBef>
                <a:spcPts val="600"/>
              </a:spcBef>
            </a:pPr>
            <a:r>
              <a:rPr lang="en-US" altLang="zh-TW" b="1" dirty="0">
                <a:solidFill>
                  <a:srgbClr val="FF0066"/>
                </a:solidFill>
                <a:latin typeface="Segoe Print" panose="02000600000000000000" pitchFamily="2" charset="0"/>
              </a:rPr>
              <a:t>	How did it happen?</a:t>
            </a:r>
          </a:p>
          <a:p>
            <a:pPr marL="360363" indent="-360363">
              <a:spcBef>
                <a:spcPts val="600"/>
              </a:spcBef>
            </a:pPr>
            <a:r>
              <a:rPr lang="en-US" altLang="zh-TW" b="1" dirty="0">
                <a:solidFill>
                  <a:srgbClr val="FF0066"/>
                </a:solidFill>
                <a:latin typeface="Segoe Print" panose="02000600000000000000" pitchFamily="2" charset="0"/>
              </a:rPr>
              <a:t>	Where were you going at the time?</a:t>
            </a:r>
          </a:p>
        </p:txBody>
      </p:sp>
    </p:spTree>
    <p:extLst>
      <p:ext uri="{BB962C8B-B14F-4D97-AF65-F5344CB8AC3E}">
        <p14:creationId xmlns:p14="http://schemas.microsoft.com/office/powerpoint/2010/main" val="14755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wipe(left)">
                                      <p:cBhvr>
                                        <p:cTn id="17" dur="500"/>
                                        <p:tgtEl>
                                          <p:spTgt spid="21">
                                            <p:txEl>
                                              <p:pRg st="0" end="0"/>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21">
                                            <p:txEl>
                                              <p:pRg st="1" end="1"/>
                                            </p:txEl>
                                          </p:spTgt>
                                        </p:tgtEl>
                                        <p:attrNameLst>
                                          <p:attrName>style.visibility</p:attrName>
                                        </p:attrNameLst>
                                      </p:cBhvr>
                                      <p:to>
                                        <p:strVal val="visible"/>
                                      </p:to>
                                    </p:set>
                                    <p:animEffect transition="in" filter="wipe(left)">
                                      <p:cBhvr>
                                        <p:cTn id="20" dur="500"/>
                                        <p:tgtEl>
                                          <p:spTgt spid="21">
                                            <p:txEl>
                                              <p:pRg st="1" end="1"/>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animEffect transition="in" filter="wipe(left)">
                                      <p:cBhvr>
                                        <p:cTn id="23" dur="500"/>
                                        <p:tgtEl>
                                          <p:spTgt spid="2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xEl>
                                              <p:pRg st="3" end="3"/>
                                            </p:txEl>
                                          </p:spTgt>
                                        </p:tgtEl>
                                        <p:attrNameLst>
                                          <p:attrName>style.visibility</p:attrName>
                                        </p:attrNameLst>
                                      </p:cBhvr>
                                      <p:to>
                                        <p:strVal val="visible"/>
                                      </p:to>
                                    </p:set>
                                    <p:animEffect transition="in" filter="wipe(left)">
                                      <p:cBhvr>
                                        <p:cTn id="28" dur="500"/>
                                        <p:tgtEl>
                                          <p:spTgt spid="21">
                                            <p:txEl>
                                              <p:pRg st="3" end="3"/>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animEffect transition="in" filter="wipe(left)">
                                      <p:cBhvr>
                                        <p:cTn id="31" dur="500"/>
                                        <p:tgtEl>
                                          <p:spTgt spid="21">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1">
                                            <p:txEl>
                                              <p:pRg st="5" end="5"/>
                                            </p:txEl>
                                          </p:spTgt>
                                        </p:tgtEl>
                                        <p:attrNameLst>
                                          <p:attrName>style.visibility</p:attrName>
                                        </p:attrNameLst>
                                      </p:cBhvr>
                                      <p:to>
                                        <p:strVal val="visible"/>
                                      </p:to>
                                    </p:set>
                                    <p:animEffect transition="in" filter="wipe(left)">
                                      <p:cBhvr>
                                        <p:cTn id="34" dur="500"/>
                                        <p:tgtEl>
                                          <p:spTgt spid="21">
                                            <p:txEl>
                                              <p:pRg st="5" end="5"/>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animEffect transition="in" filter="wipe(left)">
                                      <p:cBhvr>
                                        <p:cTn id="37"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148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13	</a:t>
            </a:r>
            <a:r>
              <a:rPr lang="en-US" altLang="zh-TW" sz="2000" dirty="0">
                <a:latin typeface="Calibri" panose="020F0502020204030204" pitchFamily="34" charset="0"/>
                <a:cs typeface="Calibri" panose="020F0502020204030204" pitchFamily="34" charset="0"/>
              </a:rPr>
              <a:t>Work in pairs.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2" name="矩形 1">
            <a:extLst>
              <a:ext uri="{FF2B5EF4-FFF2-40B4-BE49-F238E27FC236}">
                <a16:creationId xmlns:a16="http://schemas.microsoft.com/office/drawing/2014/main" id="{E3D32855-A522-4D6B-B8A7-A5CDE0503893}"/>
              </a:ext>
            </a:extLst>
          </p:cNvPr>
          <p:cNvSpPr/>
          <p:nvPr/>
        </p:nvSpPr>
        <p:spPr>
          <a:xfrm>
            <a:off x="652365" y="2922581"/>
            <a:ext cx="6412223" cy="784830"/>
          </a:xfrm>
          <a:prstGeom prst="rect">
            <a:avLst/>
          </a:prstGeom>
        </p:spPr>
        <p:txBody>
          <a:bodyPr wrap="square">
            <a:spAutoFit/>
          </a:bodyPr>
          <a:lstStyle/>
          <a:p>
            <a:pPr>
              <a:spcBef>
                <a:spcPts val="600"/>
              </a:spcBef>
            </a:pPr>
            <a:r>
              <a:rPr lang="en-US" altLang="zh-TW" sz="2000" i="1" dirty="0">
                <a:solidFill>
                  <a:srgbClr val="0080FF"/>
                </a:solidFill>
                <a:latin typeface="Calibri" panose="020F0502020204030204" pitchFamily="34" charset="0"/>
              </a:rPr>
              <a:t>What were you trying to do?</a:t>
            </a:r>
          </a:p>
          <a:p>
            <a:pPr>
              <a:spcBef>
                <a:spcPts val="600"/>
              </a:spcBef>
            </a:pPr>
            <a:r>
              <a:rPr lang="en-US" altLang="zh-TW" sz="2000" i="1" dirty="0">
                <a:solidFill>
                  <a:srgbClr val="0080FF"/>
                </a:solidFill>
                <a:latin typeface="Calibri" panose="020F0502020204030204" pitchFamily="34" charset="0"/>
              </a:rPr>
              <a:t>Did you have any special equipment?</a:t>
            </a:r>
            <a:endParaRPr lang="zh-TW" altLang="en-US" sz="2000" i="1" dirty="0">
              <a:solidFill>
                <a:srgbClr val="0080FF"/>
              </a:solidFill>
              <a:latin typeface="Calibri" panose="020F0502020204030204" pitchFamily="34" charset="0"/>
            </a:endParaRPr>
          </a:p>
        </p:txBody>
      </p:sp>
      <p:sp>
        <p:nvSpPr>
          <p:cNvPr id="11" name="矩形 10">
            <a:extLst>
              <a:ext uri="{FF2B5EF4-FFF2-40B4-BE49-F238E27FC236}">
                <a16:creationId xmlns:a16="http://schemas.microsoft.com/office/drawing/2014/main" id="{7F5FFBD5-A7FF-41AA-A864-6B5C18854EC4}"/>
              </a:ext>
            </a:extLst>
          </p:cNvPr>
          <p:cNvSpPr/>
          <p:nvPr/>
        </p:nvSpPr>
        <p:spPr>
          <a:xfrm>
            <a:off x="666815" y="1450234"/>
            <a:ext cx="7999905" cy="1400383"/>
          </a:xfrm>
          <a:prstGeom prst="rect">
            <a:avLst/>
          </a:prstGeom>
        </p:spPr>
        <p:txBody>
          <a:bodyPr wrap="square">
            <a:spAutoFit/>
          </a:bodyPr>
          <a:lstStyle/>
          <a:p>
            <a:pPr>
              <a:spcBef>
                <a:spcPts val="600"/>
              </a:spcBef>
            </a:pPr>
            <a:r>
              <a:rPr lang="en-US" altLang="zh-TW" sz="2000" dirty="0">
                <a:latin typeface="Calibri" panose="020F0502020204030204" pitchFamily="34" charset="0"/>
              </a:rPr>
              <a:t>Student A: Think about an interesting thing that happened the first time you tried something new. Answer your partner’s questions.</a:t>
            </a:r>
          </a:p>
          <a:p>
            <a:pPr>
              <a:spcBef>
                <a:spcPts val="600"/>
              </a:spcBef>
              <a:tabLst>
                <a:tab pos="363538" algn="l"/>
              </a:tabLst>
            </a:pPr>
            <a:r>
              <a:rPr lang="en-US" altLang="zh-TW" sz="2000" dirty="0">
                <a:latin typeface="Calibri" panose="020F0502020204030204" pitchFamily="34" charset="0"/>
              </a:rPr>
              <a:t>Student B: Ask ten questions and decide if your partner had a good or bad experience.</a:t>
            </a:r>
            <a:endParaRPr lang="zh-TW" altLang="en-US" sz="2000" dirty="0">
              <a:latin typeface="Calibri" panose="020F0502020204030204" pitchFamily="34" charset="0"/>
            </a:endParaRPr>
          </a:p>
        </p:txBody>
      </p:sp>
      <p:sp>
        <p:nvSpPr>
          <p:cNvPr id="8" name="矩形 7"/>
          <p:cNvSpPr/>
          <p:nvPr/>
        </p:nvSpPr>
        <p:spPr>
          <a:xfrm>
            <a:off x="2046226" y="3783613"/>
            <a:ext cx="5876819" cy="2687915"/>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EXAMPLE ANSWERS</a:t>
            </a:r>
          </a:p>
          <a:p>
            <a:pPr marL="360363" indent="-360363"/>
            <a:r>
              <a:rPr lang="en-US" altLang="zh-TW" b="1" dirty="0">
                <a:solidFill>
                  <a:srgbClr val="FF0066"/>
                </a:solidFill>
                <a:latin typeface="Segoe Print" panose="02000600000000000000" pitchFamily="2" charset="0"/>
              </a:rPr>
              <a:t>Here are some possible questions:</a:t>
            </a:r>
          </a:p>
          <a:p>
            <a:r>
              <a:rPr lang="en-US" altLang="zh-TW" b="1" i="1" dirty="0">
                <a:solidFill>
                  <a:srgbClr val="FF0066"/>
                </a:solidFill>
                <a:latin typeface="Segoe Print" panose="02000600000000000000" pitchFamily="2" charset="0"/>
              </a:rPr>
              <a:t>When did you first try this skill?</a:t>
            </a:r>
          </a:p>
          <a:p>
            <a:pPr marL="360363" indent="-360363"/>
            <a:r>
              <a:rPr lang="en-US" altLang="zh-TW" b="1" i="1" dirty="0">
                <a:solidFill>
                  <a:srgbClr val="FF0066"/>
                </a:solidFill>
                <a:latin typeface="Segoe Print" panose="02000600000000000000" pitchFamily="2" charset="0"/>
              </a:rPr>
              <a:t>Where were you?</a:t>
            </a:r>
          </a:p>
          <a:p>
            <a:pPr marL="360363" indent="-360363"/>
            <a:r>
              <a:rPr lang="en-US" altLang="zh-TW" b="1" i="1" dirty="0">
                <a:solidFill>
                  <a:srgbClr val="FF0066"/>
                </a:solidFill>
                <a:latin typeface="Segoe Print" panose="02000600000000000000" pitchFamily="2" charset="0"/>
              </a:rPr>
              <a:t>What happened?</a:t>
            </a:r>
          </a:p>
          <a:p>
            <a:r>
              <a:rPr lang="en-US" altLang="zh-TW" b="1" i="1" dirty="0">
                <a:solidFill>
                  <a:srgbClr val="FF0066"/>
                </a:solidFill>
                <a:latin typeface="Segoe Print" panose="02000600000000000000" pitchFamily="2" charset="0"/>
              </a:rPr>
              <a:t>How did you feel while you were doing it?</a:t>
            </a:r>
          </a:p>
          <a:p>
            <a:pPr marL="360363" indent="-360363"/>
            <a:r>
              <a:rPr lang="en-US" altLang="zh-TW" b="1" i="1" dirty="0">
                <a:solidFill>
                  <a:srgbClr val="FF0066"/>
                </a:solidFill>
                <a:latin typeface="Segoe Print" panose="02000600000000000000" pitchFamily="2" charset="0"/>
              </a:rPr>
              <a:t>How did you feel after?</a:t>
            </a:r>
          </a:p>
          <a:p>
            <a:pPr marL="360363" indent="-360363"/>
            <a:r>
              <a:rPr lang="en-US" altLang="zh-TW" b="1" i="1" dirty="0">
                <a:solidFill>
                  <a:srgbClr val="FF0066"/>
                </a:solidFill>
                <a:latin typeface="Segoe Print" panose="02000600000000000000" pitchFamily="2" charset="0"/>
              </a:rPr>
              <a:t>How good at it are you now?</a:t>
            </a:r>
          </a:p>
          <a:p>
            <a:pPr marL="360363" indent="-360363"/>
            <a:r>
              <a:rPr lang="en-US" altLang="zh-TW" b="1" i="1" dirty="0">
                <a:solidFill>
                  <a:srgbClr val="FF0066"/>
                </a:solidFill>
                <a:latin typeface="Segoe Print" panose="02000600000000000000" pitchFamily="2" charset="0"/>
              </a:rPr>
              <a:t>Do you want to do it again?</a:t>
            </a:r>
          </a:p>
        </p:txBody>
      </p:sp>
    </p:spTree>
    <p:extLst>
      <p:ext uri="{BB962C8B-B14F-4D97-AF65-F5344CB8AC3E}">
        <p14:creationId xmlns:p14="http://schemas.microsoft.com/office/powerpoint/2010/main" val="305255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AE854F-CFA4-408C-9FFE-3F32D3E72218}"/>
              </a:ext>
            </a:extLst>
          </p:cNvPr>
          <p:cNvSpPr>
            <a:spLocks noGrp="1"/>
          </p:cNvSpPr>
          <p:nvPr>
            <p:ph idx="1"/>
          </p:nvPr>
        </p:nvSpPr>
        <p:spPr>
          <a:xfrm>
            <a:off x="493619" y="327211"/>
            <a:ext cx="8156762" cy="6203577"/>
          </a:xfrm>
        </p:spPr>
        <p:txBody>
          <a:bodyPr>
            <a:normAutofit fontScale="70000" lnSpcReduction="20000"/>
          </a:bodyPr>
          <a:lstStyle/>
          <a:p>
            <a:pPr marL="0" indent="0" algn="ctr">
              <a:buNone/>
            </a:pPr>
            <a:r>
              <a:rPr lang="en-US" sz="4000" b="1" dirty="0"/>
              <a:t>MY LOVE WILL GO ON</a:t>
            </a:r>
          </a:p>
          <a:p>
            <a:endParaRPr lang="en-US" dirty="0"/>
          </a:p>
          <a:p>
            <a:pPr marL="0" indent="0" algn="ctr">
              <a:buNone/>
            </a:pPr>
            <a:r>
              <a:rPr lang="en-US" sz="3400" dirty="0"/>
              <a:t>Every night in my dreams</a:t>
            </a:r>
          </a:p>
          <a:p>
            <a:pPr marL="0" indent="0" algn="ctr">
              <a:buNone/>
            </a:pPr>
            <a:r>
              <a:rPr lang="en-US" sz="3400" dirty="0"/>
              <a:t>I see you, l feel you</a:t>
            </a:r>
          </a:p>
          <a:p>
            <a:pPr marL="0" indent="0" algn="ctr">
              <a:buNone/>
            </a:pPr>
            <a:r>
              <a:rPr lang="en-US" sz="3400" dirty="0"/>
              <a:t>That is how l know you go on</a:t>
            </a:r>
          </a:p>
          <a:p>
            <a:pPr marL="0" indent="0" algn="ctr">
              <a:buNone/>
            </a:pPr>
            <a:r>
              <a:rPr lang="en-US" sz="3400" dirty="0"/>
              <a:t>Far across the distance</a:t>
            </a:r>
          </a:p>
          <a:p>
            <a:pPr marL="0" indent="0" algn="ctr">
              <a:buNone/>
            </a:pPr>
            <a:r>
              <a:rPr lang="en-US" sz="3400" dirty="0"/>
              <a:t>And spaces between us</a:t>
            </a:r>
          </a:p>
          <a:p>
            <a:pPr marL="0" indent="0" algn="ctr">
              <a:buNone/>
            </a:pPr>
            <a:r>
              <a:rPr lang="en-US" sz="3400" dirty="0"/>
              <a:t>You have come to show you go on</a:t>
            </a:r>
          </a:p>
          <a:p>
            <a:pPr marL="0" indent="0" algn="ctr">
              <a:buNone/>
            </a:pPr>
            <a:r>
              <a:rPr lang="en-US" sz="3400" dirty="0"/>
              <a:t>Near, far, wherever you are</a:t>
            </a:r>
          </a:p>
          <a:p>
            <a:pPr marL="0" indent="0" algn="ctr">
              <a:buNone/>
            </a:pPr>
            <a:r>
              <a:rPr lang="en-US" sz="3400" dirty="0"/>
              <a:t>I believe that the heart does go on</a:t>
            </a:r>
          </a:p>
          <a:p>
            <a:pPr marL="0" indent="0" algn="ctr">
              <a:buNone/>
            </a:pPr>
            <a:r>
              <a:rPr lang="en-US" sz="3400" dirty="0" err="1"/>
              <a:t>Onec</a:t>
            </a:r>
            <a:r>
              <a:rPr lang="en-US" sz="3400" dirty="0"/>
              <a:t> more you open the door</a:t>
            </a:r>
          </a:p>
          <a:p>
            <a:pPr marL="0" indent="0" algn="ctr">
              <a:buNone/>
            </a:pPr>
            <a:r>
              <a:rPr lang="en-US" sz="3400" dirty="0"/>
              <a:t>And you're here in my heart</a:t>
            </a:r>
          </a:p>
          <a:p>
            <a:pPr marL="0" indent="0" algn="ctr">
              <a:buNone/>
            </a:pPr>
            <a:r>
              <a:rPr lang="en-US" sz="3400" dirty="0"/>
              <a:t>And my heart will go on and on</a:t>
            </a:r>
          </a:p>
          <a:p>
            <a:pPr marL="0" indent="0" algn="ctr">
              <a:buNone/>
            </a:pPr>
            <a:r>
              <a:rPr lang="en-US" sz="3400" dirty="0"/>
              <a:t>Love can touch us one time</a:t>
            </a:r>
          </a:p>
          <a:p>
            <a:pPr marL="0" indent="0" algn="ctr">
              <a:buNone/>
            </a:pPr>
            <a:r>
              <a:rPr lang="en-US" sz="3400" dirty="0"/>
              <a:t>And last for a lifetime</a:t>
            </a:r>
          </a:p>
          <a:p>
            <a:pPr marL="0" indent="0" algn="ctr">
              <a:buNone/>
            </a:pPr>
            <a:r>
              <a:rPr lang="en-US" sz="3400" dirty="0"/>
              <a:t>And never let go till we're gone</a:t>
            </a:r>
          </a:p>
          <a:p>
            <a:endParaRPr lang="en-US" dirty="0"/>
          </a:p>
          <a:p>
            <a:endParaRPr lang="en-US" dirty="0"/>
          </a:p>
        </p:txBody>
      </p:sp>
    </p:spTree>
    <p:extLst>
      <p:ext uri="{BB962C8B-B14F-4D97-AF65-F5344CB8AC3E}">
        <p14:creationId xmlns:p14="http://schemas.microsoft.com/office/powerpoint/2010/main" val="4170239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4881D-747F-4734-8296-38DEA62CDB45}"/>
              </a:ext>
            </a:extLst>
          </p:cNvPr>
          <p:cNvSpPr>
            <a:spLocks noGrp="1"/>
          </p:cNvSpPr>
          <p:nvPr>
            <p:ph idx="1"/>
          </p:nvPr>
        </p:nvSpPr>
        <p:spPr>
          <a:xfrm>
            <a:off x="628650" y="448236"/>
            <a:ext cx="7886700" cy="6078070"/>
          </a:xfrm>
        </p:spPr>
        <p:txBody>
          <a:bodyPr>
            <a:normAutofit fontScale="92500" lnSpcReduction="10000"/>
          </a:bodyPr>
          <a:lstStyle/>
          <a:p>
            <a:pPr marL="0" indent="0" algn="ctr">
              <a:buNone/>
            </a:pPr>
            <a:r>
              <a:rPr lang="en-US" dirty="0"/>
              <a:t>Love was when l loved you</a:t>
            </a:r>
          </a:p>
          <a:p>
            <a:pPr marL="0" indent="0" algn="ctr">
              <a:buNone/>
            </a:pPr>
            <a:r>
              <a:rPr lang="en-US" dirty="0"/>
              <a:t>One true time l hold to</a:t>
            </a:r>
          </a:p>
          <a:p>
            <a:pPr marL="0" indent="0" algn="ctr">
              <a:buNone/>
            </a:pPr>
            <a:r>
              <a:rPr lang="en-US" dirty="0"/>
              <a:t>In my life we'll always go on</a:t>
            </a:r>
          </a:p>
          <a:p>
            <a:pPr marL="0" indent="0" algn="ctr">
              <a:buNone/>
            </a:pPr>
            <a:r>
              <a:rPr lang="en-US" dirty="0"/>
              <a:t>Near, far, where you one</a:t>
            </a:r>
          </a:p>
          <a:p>
            <a:pPr marL="0" indent="0" algn="ctr">
              <a:buNone/>
            </a:pPr>
            <a:r>
              <a:rPr lang="en-US" dirty="0"/>
              <a:t>I believe that the heart does go on</a:t>
            </a:r>
          </a:p>
          <a:p>
            <a:pPr marL="0" indent="0" algn="ctr">
              <a:buNone/>
            </a:pPr>
            <a:r>
              <a:rPr lang="en-US" dirty="0"/>
              <a:t>Once more you open the door</a:t>
            </a:r>
          </a:p>
          <a:p>
            <a:pPr marL="0" indent="0" algn="ctr">
              <a:buNone/>
            </a:pPr>
            <a:r>
              <a:rPr lang="en-US" dirty="0"/>
              <a:t>And you're here in my heart</a:t>
            </a:r>
          </a:p>
          <a:p>
            <a:pPr marL="0" indent="0" algn="ctr">
              <a:buNone/>
            </a:pPr>
            <a:r>
              <a:rPr lang="en-US" dirty="0"/>
              <a:t>And my heart will go on and on</a:t>
            </a:r>
          </a:p>
          <a:p>
            <a:pPr marL="0" indent="0" algn="ctr">
              <a:buNone/>
            </a:pPr>
            <a:r>
              <a:rPr lang="en-US" dirty="0"/>
              <a:t>You're here, here there's nothing l fear</a:t>
            </a:r>
          </a:p>
          <a:p>
            <a:pPr marL="0" indent="0" algn="ctr">
              <a:buNone/>
            </a:pPr>
            <a:r>
              <a:rPr lang="en-US" dirty="0"/>
              <a:t>And l know that my heart will go on</a:t>
            </a:r>
          </a:p>
          <a:p>
            <a:pPr marL="0" indent="0" algn="ctr">
              <a:buNone/>
            </a:pPr>
            <a:r>
              <a:rPr lang="en-US" dirty="0"/>
              <a:t>We'll stay forever this way</a:t>
            </a:r>
          </a:p>
          <a:p>
            <a:pPr marL="0" indent="0" algn="ctr">
              <a:buNone/>
            </a:pPr>
            <a:r>
              <a:rPr lang="en-US" dirty="0"/>
              <a:t>You are safe in my heart</a:t>
            </a:r>
          </a:p>
          <a:p>
            <a:pPr marL="0" indent="0" algn="ctr">
              <a:buNone/>
            </a:pPr>
            <a:r>
              <a:rPr lang="en-US" dirty="0"/>
              <a:t>And my heart will go on and on</a:t>
            </a:r>
          </a:p>
          <a:p>
            <a:pPr marL="0" indent="0" algn="ctr">
              <a:buNone/>
            </a:pPr>
            <a:endParaRPr lang="en-US" dirty="0"/>
          </a:p>
        </p:txBody>
      </p:sp>
    </p:spTree>
    <p:extLst>
      <p:ext uri="{BB962C8B-B14F-4D97-AF65-F5344CB8AC3E}">
        <p14:creationId xmlns:p14="http://schemas.microsoft.com/office/powerpoint/2010/main" val="724112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3b</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Return to </a:t>
            </a:r>
            <a:r>
              <a:rPr lang="en-US" altLang="zh-TW" sz="5200" i="1" dirty="0">
                <a:latin typeface="Calibri" panose="020F0502020204030204" pitchFamily="34" charset="0"/>
                <a:cs typeface="Calibri" panose="020F0502020204030204" pitchFamily="34" charset="0"/>
              </a:rPr>
              <a:t>Titanic</a:t>
            </a:r>
            <a:endParaRPr lang="zh-TW" altLang="en-US" sz="5200" i="1"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37970" y="1732640"/>
            <a:ext cx="8425032"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interview with the man who discovered the wreck of </a:t>
            </a:r>
            <a:r>
              <a:rPr lang="en-US" altLang="zh-TW" sz="2000" i="1" dirty="0">
                <a:latin typeface="Calibri" panose="020F0502020204030204" pitchFamily="34" charset="0"/>
                <a:cs typeface="Calibri" panose="020F0502020204030204" pitchFamily="34" charset="0"/>
              </a:rPr>
              <a:t>Titanic</a:t>
            </a:r>
            <a:r>
              <a:rPr lang="en-US" altLang="zh-TW" sz="2000" dirty="0">
                <a:latin typeface="Calibri" panose="020F0502020204030204" pitchFamily="34" charset="0"/>
                <a:cs typeface="Calibri" panose="020F0502020204030204" pitchFamily="34" charset="0"/>
              </a:rPr>
              <a:t>. Match three of the questions (a–e) with the paragraphs (1–3). Then listen and check your answers.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36</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4"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06937" y="1097389"/>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b="1" dirty="0">
              <a:solidFill>
                <a:srgbClr val="E60000"/>
              </a:solidFill>
              <a:latin typeface="Calibri" panose="020F0502020204030204" pitchFamily="34" charset="0"/>
            </a:endParaRPr>
          </a:p>
        </p:txBody>
      </p:sp>
      <p:sp>
        <p:nvSpPr>
          <p:cNvPr id="10" name="矩形 9">
            <a:extLst>
              <a:ext uri="{FF2B5EF4-FFF2-40B4-BE49-F238E27FC236}">
                <a16:creationId xmlns:a16="http://schemas.microsoft.com/office/drawing/2014/main" id="{6012F1B1-F940-4509-9731-043DBDB212A7}"/>
              </a:ext>
            </a:extLst>
          </p:cNvPr>
          <p:cNvSpPr/>
          <p:nvPr/>
        </p:nvSpPr>
        <p:spPr>
          <a:xfrm>
            <a:off x="674405" y="2902504"/>
            <a:ext cx="8080701" cy="2246769"/>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a 	Did you know you were looking at </a:t>
            </a:r>
            <a:r>
              <a:rPr lang="en-US" altLang="zh-TW" sz="2000" i="1" dirty="0">
                <a:latin typeface="Calibri" panose="020F0502020204030204" pitchFamily="34" charset="0"/>
              </a:rPr>
              <a:t>Titanic </a:t>
            </a:r>
            <a:r>
              <a:rPr lang="en-US" altLang="zh-TW" sz="2000" dirty="0">
                <a:latin typeface="Calibri" panose="020F0502020204030204" pitchFamily="34" charset="0"/>
              </a:rPr>
              <a:t>when you saw the first pieces of debris?</a:t>
            </a:r>
          </a:p>
          <a:p>
            <a:pPr marL="360000" indent="-360000">
              <a:spcBef>
                <a:spcPts val="600"/>
              </a:spcBef>
            </a:pPr>
            <a:r>
              <a:rPr lang="en-US" altLang="zh-TW" sz="2000" dirty="0">
                <a:latin typeface="Calibri" panose="020F0502020204030204" pitchFamily="34" charset="0"/>
              </a:rPr>
              <a:t>b 	How did you discover </a:t>
            </a:r>
            <a:r>
              <a:rPr lang="en-US" altLang="zh-TW" sz="2000" i="1" dirty="0">
                <a:latin typeface="Calibri" panose="020F0502020204030204" pitchFamily="34" charset="0"/>
              </a:rPr>
              <a:t>Titanic</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c 	How long did it take to locate </a:t>
            </a:r>
            <a:r>
              <a:rPr lang="en-US" altLang="zh-TW" sz="2000" i="1" dirty="0">
                <a:latin typeface="Calibri" panose="020F0502020204030204" pitchFamily="34" charset="0"/>
              </a:rPr>
              <a:t>Titanic</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d 	Tell me about the experience of seeing </a:t>
            </a:r>
            <a:r>
              <a:rPr lang="en-US" altLang="zh-TW" sz="2000" i="1" dirty="0">
                <a:latin typeface="Calibri" panose="020F0502020204030204" pitchFamily="34" charset="0"/>
              </a:rPr>
              <a:t>Titanic</a:t>
            </a:r>
            <a:r>
              <a:rPr lang="en-US" altLang="zh-TW" sz="2000" dirty="0">
                <a:latin typeface="Calibri" panose="020F0502020204030204" pitchFamily="34" charset="0"/>
              </a:rPr>
              <a:t> again in 2004.</a:t>
            </a:r>
          </a:p>
          <a:p>
            <a:pPr marL="360000" indent="-360000">
              <a:spcBef>
                <a:spcPts val="600"/>
              </a:spcBef>
            </a:pPr>
            <a:r>
              <a:rPr lang="en-US" altLang="zh-TW" sz="2000" dirty="0">
                <a:latin typeface="Calibri" panose="020F0502020204030204" pitchFamily="34" charset="0"/>
              </a:rPr>
              <a:t>e 	When did you find out about how </a:t>
            </a:r>
            <a:r>
              <a:rPr lang="en-US" altLang="zh-TW" sz="2000" i="1" dirty="0">
                <a:latin typeface="Calibri" panose="020F0502020204030204" pitchFamily="34" charset="0"/>
              </a:rPr>
              <a:t>Titanic</a:t>
            </a:r>
            <a:r>
              <a:rPr lang="en-US" altLang="zh-TW" sz="2000" dirty="0">
                <a:latin typeface="Calibri" panose="020F0502020204030204" pitchFamily="34" charset="0"/>
              </a:rPr>
              <a:t> sank?</a:t>
            </a:r>
            <a:endParaRPr lang="zh-TW" altLang="en-US" sz="2000" dirty="0">
              <a:latin typeface="Calibri" panose="020F0502020204030204" pitchFamily="34" charset="0"/>
            </a:endParaRPr>
          </a:p>
        </p:txBody>
      </p:sp>
      <p:sp>
        <p:nvSpPr>
          <p:cNvPr id="17" name="矩形 16"/>
          <p:cNvSpPr/>
          <p:nvPr/>
        </p:nvSpPr>
        <p:spPr>
          <a:xfrm>
            <a:off x="1364574" y="5134778"/>
            <a:ext cx="673582" cy="923330"/>
          </a:xfrm>
          <a:prstGeom prst="rect">
            <a:avLst/>
          </a:prstGeom>
        </p:spPr>
        <p:txBody>
          <a:bodyPr wrap="none">
            <a:spAutoFit/>
          </a:bodyPr>
          <a:lstStyle/>
          <a:p>
            <a:r>
              <a:rPr lang="pt-BR" altLang="zh-TW" b="1" dirty="0">
                <a:solidFill>
                  <a:srgbClr val="FF0066"/>
                </a:solidFill>
                <a:latin typeface="Segoe Print" panose="02000600000000000000" pitchFamily="2" charset="0"/>
              </a:rPr>
              <a:t>1 b </a:t>
            </a:r>
          </a:p>
          <a:p>
            <a:r>
              <a:rPr lang="pt-BR" altLang="zh-TW" b="1" dirty="0">
                <a:solidFill>
                  <a:srgbClr val="FF0066"/>
                </a:solidFill>
                <a:latin typeface="Segoe Print" panose="02000600000000000000" pitchFamily="2" charset="0"/>
              </a:rPr>
              <a:t>2 a </a:t>
            </a:r>
          </a:p>
          <a:p>
            <a:r>
              <a:rPr lang="pt-BR" altLang="zh-TW" b="1" dirty="0">
                <a:solidFill>
                  <a:srgbClr val="FF0066"/>
                </a:solidFill>
                <a:latin typeface="Segoe Print" panose="02000600000000000000" pitchFamily="2" charset="0"/>
              </a:rPr>
              <a:t>3 d</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3D9479BB-91CA-49CE-BADB-41B3B4A6EA67}"/>
              </a:ext>
            </a:extLst>
          </p:cNvPr>
          <p:cNvSpPr/>
          <p:nvPr/>
        </p:nvSpPr>
        <p:spPr>
          <a:xfrm>
            <a:off x="7242422" y="244142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23</a:t>
            </a:r>
            <a:endParaRPr lang="zh-TW" altLang="en-US" dirty="0">
              <a:solidFill>
                <a:schemeClr val="bg1">
                  <a:lumMod val="50000"/>
                </a:schemeClr>
              </a:solidFill>
              <a:latin typeface="Calibri" panose="020F0502020204030204" pitchFamily="34" charset="0"/>
            </a:endParaRPr>
          </a:p>
        </p:txBody>
      </p:sp>
      <p:pic>
        <p:nvPicPr>
          <p:cNvPr id="4" name="life_2e_intermediate_sb_track_2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99928" y="2341934"/>
            <a:ext cx="609600" cy="609600"/>
          </a:xfrm>
          <a:prstGeom prst="rect">
            <a:avLst/>
          </a:prstGeom>
        </p:spPr>
      </p:pic>
    </p:spTree>
    <p:extLst>
      <p:ext uri="{BB962C8B-B14F-4D97-AF65-F5344CB8AC3E}">
        <p14:creationId xmlns:p14="http://schemas.microsoft.com/office/powerpoint/2010/main" val="34722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wipe(left)">
                                      <p:cBhvr>
                                        <p:cTn id="1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45841" fill="hold"/>
                                        <p:tgtEl>
                                          <p:spTgt spid="4"/>
                                        </p:tgtEl>
                                      </p:cBhvr>
                                    </p:cmd>
                                  </p:childTnLst>
                                </p:cTn>
                              </p:par>
                            </p:childTnLst>
                          </p:cTn>
                        </p:par>
                      </p:childTnLst>
                    </p:cTn>
                  </p:par>
                </p:childTnLst>
              </p:cTn>
              <p:nextCondLst>
                <p:cond evt="onClick" delay="0">
                  <p:tgtEl>
                    <p:spTgt spid="4"/>
                  </p:tgtEl>
                </p:cond>
              </p:nextCondLst>
            </p:seq>
            <p:audio>
              <p:cMediaNode vol="80000">
                <p:cTn id="23"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36</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ADB27B19-A8B9-473D-A7C6-F480DF77FDBA}"/>
              </a:ext>
            </a:extLst>
          </p:cNvPr>
          <p:cNvSpPr/>
          <p:nvPr/>
        </p:nvSpPr>
        <p:spPr>
          <a:xfrm>
            <a:off x="257807" y="1369863"/>
            <a:ext cx="8647397" cy="4866076"/>
          </a:xfrm>
          <a:prstGeom prst="rect">
            <a:avLst/>
          </a:prstGeom>
        </p:spPr>
        <p:txBody>
          <a:bodyPr wrap="square">
            <a:spAutoFit/>
          </a:bodyPr>
          <a:lstStyle/>
          <a:p>
            <a:pPr>
              <a:lnSpc>
                <a:spcPts val="1800"/>
              </a:lnSpc>
              <a:spcBef>
                <a:spcPts val="600"/>
              </a:spcBef>
            </a:pPr>
            <a:r>
              <a:rPr lang="en-US" altLang="zh-TW" dirty="0">
                <a:solidFill>
                  <a:srgbClr val="000000"/>
                </a:solidFill>
                <a:latin typeface="Calibri" panose="020F0502020204030204" pitchFamily="34" charset="0"/>
              </a:rPr>
              <a:t>On 15 April 1912, the largest passenger steamship ever built hit an iceberg and sank in the North Atlantic Ocean. </a:t>
            </a:r>
            <a:r>
              <a:rPr lang="en-US" altLang="zh-TW" i="1" dirty="0">
                <a:solidFill>
                  <a:srgbClr val="000000"/>
                </a:solidFill>
                <a:latin typeface="Calibri" panose="020F0502020204030204" pitchFamily="34" charset="0"/>
              </a:rPr>
              <a:t>Titanic </a:t>
            </a:r>
            <a:r>
              <a:rPr lang="en-US" altLang="zh-TW" dirty="0">
                <a:solidFill>
                  <a:srgbClr val="000000"/>
                </a:solidFill>
                <a:latin typeface="Calibri" panose="020F0502020204030204" pitchFamily="34" charset="0"/>
              </a:rPr>
              <a:t>had left Southampton, England, five days earlier and was on her first voyage.</a:t>
            </a:r>
          </a:p>
          <a:p>
            <a:pPr>
              <a:lnSpc>
                <a:spcPts val="1800"/>
              </a:lnSpc>
              <a:spcBef>
                <a:spcPts val="600"/>
              </a:spcBef>
            </a:pPr>
            <a:r>
              <a:rPr lang="en-US" altLang="zh-TW" dirty="0">
                <a:solidFill>
                  <a:srgbClr val="000000"/>
                </a:solidFill>
                <a:latin typeface="Calibri" panose="020F0502020204030204" pitchFamily="34" charset="0"/>
              </a:rPr>
              <a:t>In 1985, the explorer Dr Robert Ballard found the wreck of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He went back to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nineteen years later to see how it had changed.</a:t>
            </a:r>
          </a:p>
          <a:p>
            <a:pPr>
              <a:lnSpc>
                <a:spcPts val="1800"/>
              </a:lnSpc>
              <a:spcBef>
                <a:spcPts val="600"/>
              </a:spcBef>
            </a:pPr>
            <a:r>
              <a:rPr lang="en-US" altLang="zh-TW" dirty="0">
                <a:solidFill>
                  <a:srgbClr val="000000"/>
                </a:solidFill>
                <a:latin typeface="Calibri" panose="020F0502020204030204" pitchFamily="34" charset="0"/>
              </a:rPr>
              <a:t>It was during the Cold War. I was on a secret mission when we found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The US Navy had agreed to pay for our new underwater video technology. In return, we had agreed to use the technology to look for two submarines which had disappeared in the 1960s. </a:t>
            </a:r>
          </a:p>
          <a:p>
            <a:pPr>
              <a:lnSpc>
                <a:spcPts val="1800"/>
              </a:lnSpc>
              <a:spcBef>
                <a:spcPts val="600"/>
              </a:spcBef>
            </a:pPr>
            <a:r>
              <a:rPr lang="en-US" altLang="zh-TW" dirty="0">
                <a:solidFill>
                  <a:srgbClr val="000000"/>
                </a:solidFill>
                <a:latin typeface="Calibri" panose="020F0502020204030204" pitchFamily="34" charset="0"/>
              </a:rPr>
              <a:t>Not at first, because many ships had sunk in that area. When we realized it was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we jumped for joy. Then we realized we were celebrating something where people had died.</a:t>
            </a:r>
          </a:p>
          <a:p>
            <a:pPr>
              <a:lnSpc>
                <a:spcPts val="1800"/>
              </a:lnSpc>
              <a:spcBef>
                <a:spcPts val="600"/>
              </a:spcBef>
            </a:pPr>
            <a:r>
              <a:rPr lang="en-US" altLang="zh-TW" dirty="0">
                <a:solidFill>
                  <a:srgbClr val="000000"/>
                </a:solidFill>
                <a:latin typeface="Calibri" panose="020F0502020204030204" pitchFamily="34" charset="0"/>
              </a:rPr>
              <a:t>I saw champagne bottles with the corks still in. The box holding the bottles had disappeared long ago. Suddenly, I noticed a woman’s shoe. Nearby, I saw a pair of smaller shoes – perhaps they’d belonged to a child. I felt that the people who had died here in 1912 were speaking to me again. But I knew that other people had been there since my first visit. Hollywood filmmaker James Cameron had been there. A New York couple had even got married. I was disappointed. It was exactly what I didn’t want to happen. I’d asked people to treat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s remains with respect.  The story of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is not about the ship, it’s about the people.</a:t>
            </a:r>
          </a:p>
          <a:p>
            <a:pPr>
              <a:lnSpc>
                <a:spcPts val="1800"/>
              </a:lnSpc>
              <a:spcBef>
                <a:spcPts val="600"/>
              </a:spcBef>
            </a:pPr>
            <a:r>
              <a:rPr lang="en-US" altLang="zh-TW" dirty="0">
                <a:solidFill>
                  <a:srgbClr val="000000"/>
                </a:solidFill>
                <a:latin typeface="Calibri" panose="020F0502020204030204" pitchFamily="34" charset="0"/>
              </a:rPr>
              <a:t>See the whole story on the </a:t>
            </a:r>
            <a:r>
              <a:rPr lang="en-US" altLang="zh-TW" i="1" dirty="0">
                <a:solidFill>
                  <a:srgbClr val="000000"/>
                </a:solidFill>
                <a:latin typeface="Calibri" panose="020F0502020204030204" pitchFamily="34" charset="0"/>
              </a:rPr>
              <a:t>National Geographic </a:t>
            </a:r>
            <a:r>
              <a:rPr lang="en-US" altLang="zh-TW" dirty="0">
                <a:solidFill>
                  <a:srgbClr val="000000"/>
                </a:solidFill>
                <a:latin typeface="Calibri" panose="020F0502020204030204" pitchFamily="34" charset="0"/>
              </a:rPr>
              <a:t>Channel.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The Final Secret</a:t>
            </a:r>
            <a:endParaRPr lang="zh-TW" altLang="en-US" dirty="0">
              <a:solidFill>
                <a:srgbClr val="000000"/>
              </a:solidFill>
              <a:latin typeface="Calibri" panose="020F0502020204030204" pitchFamily="34" charset="0"/>
            </a:endParaRPr>
          </a:p>
        </p:txBody>
      </p:sp>
      <p:pic>
        <p:nvPicPr>
          <p:cNvPr id="3" name="圖片 2">
            <a:extLst>
              <a:ext uri="{FF2B5EF4-FFF2-40B4-BE49-F238E27FC236}">
                <a16:creationId xmlns:a16="http://schemas.microsoft.com/office/drawing/2014/main" id="{DE0062A8-789C-439A-9AE2-0CC89E0C19C9}"/>
              </a:ext>
            </a:extLst>
          </p:cNvPr>
          <p:cNvPicPr>
            <a:picLocks noChangeAspect="1"/>
          </p:cNvPicPr>
          <p:nvPr/>
        </p:nvPicPr>
        <p:blipFill>
          <a:blip r:embed="rId4"/>
          <a:stretch>
            <a:fillRect/>
          </a:stretch>
        </p:blipFill>
        <p:spPr>
          <a:xfrm>
            <a:off x="0" y="-25986"/>
            <a:ext cx="9144000" cy="1296094"/>
          </a:xfrm>
          <a:prstGeom prst="rect">
            <a:avLst/>
          </a:prstGeom>
        </p:spPr>
      </p:pic>
      <p:sp>
        <p:nvSpPr>
          <p:cNvPr id="5" name="矩形 4">
            <a:extLst>
              <a:ext uri="{FF2B5EF4-FFF2-40B4-BE49-F238E27FC236}">
                <a16:creationId xmlns:a16="http://schemas.microsoft.com/office/drawing/2014/main" id="{E2BB0563-877C-45E7-93F9-A8A553E45DFE}"/>
              </a:ext>
            </a:extLst>
          </p:cNvPr>
          <p:cNvSpPr/>
          <p:nvPr/>
        </p:nvSpPr>
        <p:spPr>
          <a:xfrm>
            <a:off x="257807" y="550670"/>
            <a:ext cx="970843" cy="369332"/>
          </a:xfrm>
          <a:prstGeom prst="rect">
            <a:avLst/>
          </a:prstGeom>
        </p:spPr>
        <p:txBody>
          <a:bodyPr wrap="none">
            <a:spAutoFit/>
          </a:bodyPr>
          <a:lstStyle/>
          <a:p>
            <a:r>
              <a:rPr lang="en-US" altLang="zh-TW" b="1" dirty="0">
                <a:solidFill>
                  <a:schemeClr val="bg1"/>
                </a:solidFill>
                <a:latin typeface="Calibri" panose="020F0502020204030204" pitchFamily="34" charset="0"/>
                <a:cs typeface="Arial" panose="020B0604020202020204" pitchFamily="34" charset="0"/>
              </a:rPr>
              <a:t>Track 23</a:t>
            </a:r>
            <a:endParaRPr lang="zh-TW" altLang="en-US" b="1" dirty="0">
              <a:solidFill>
                <a:schemeClr val="bg1"/>
              </a:solidFill>
              <a:latin typeface="Calibri" panose="020F0502020204030204" pitchFamily="34" charset="0"/>
            </a:endParaRPr>
          </a:p>
        </p:txBody>
      </p:sp>
      <p:pic>
        <p:nvPicPr>
          <p:cNvPr id="6" name="life_2e_intermediate_sb_track_23.mp3">
            <a:hlinkClick r:id="" action="ppaction://media"/>
            <a:extLst>
              <a:ext uri="{FF2B5EF4-FFF2-40B4-BE49-F238E27FC236}">
                <a16:creationId xmlns:a16="http://schemas.microsoft.com/office/drawing/2014/main" id="{55837C25-3544-40DF-9BA7-341F776E86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5313" y="451182"/>
            <a:ext cx="609600" cy="609600"/>
          </a:xfrm>
          <a:prstGeom prst="rect">
            <a:avLst/>
          </a:prstGeom>
        </p:spPr>
      </p:pic>
    </p:spTree>
    <p:extLst>
      <p:ext uri="{BB962C8B-B14F-4D97-AF65-F5344CB8AC3E}">
        <p14:creationId xmlns:p14="http://schemas.microsoft.com/office/powerpoint/2010/main" val="4270634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84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36</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interview again. Answer the questions.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9AA95452-1780-4465-BD9D-A8BC7D833008}"/>
              </a:ext>
            </a:extLst>
          </p:cNvPr>
          <p:cNvSpPr/>
          <p:nvPr/>
        </p:nvSpPr>
        <p:spPr>
          <a:xfrm>
            <a:off x="648234" y="788367"/>
            <a:ext cx="8135533" cy="1169551"/>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What was the secret mission that Ballard was involved with?</a:t>
            </a:r>
          </a:p>
          <a:p>
            <a:pPr marL="360000" indent="-360000">
              <a:spcBef>
                <a:spcPts val="600"/>
              </a:spcBef>
            </a:pPr>
            <a:r>
              <a:rPr lang="en-US" altLang="zh-TW" sz="2000" dirty="0">
                <a:latin typeface="Calibri" panose="020F0502020204030204" pitchFamily="34" charset="0"/>
              </a:rPr>
              <a:t>2 	How did Ballard and his team feel when they found </a:t>
            </a:r>
            <a:r>
              <a:rPr lang="en-US" altLang="zh-TW" sz="2000" i="1" dirty="0">
                <a:latin typeface="Calibri" panose="020F0502020204030204" pitchFamily="34" charset="0"/>
              </a:rPr>
              <a:t>Titanic</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3 	How did Ballard feel when he returned to the wreck in 2004? Why?</a:t>
            </a:r>
            <a:endParaRPr lang="zh-TW" altLang="en-US" sz="2000" dirty="0">
              <a:latin typeface="Calibri" panose="020F0502020204030204" pitchFamily="34" charset="0"/>
            </a:endParaRPr>
          </a:p>
        </p:txBody>
      </p:sp>
      <p:sp>
        <p:nvSpPr>
          <p:cNvPr id="11" name="矩形 10"/>
          <p:cNvSpPr/>
          <p:nvPr/>
        </p:nvSpPr>
        <p:spPr>
          <a:xfrm>
            <a:off x="681862" y="2085774"/>
            <a:ext cx="8034394" cy="190821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He was on a secret mission to look for two missing US submarines that had disappeared in the 1960s.</a:t>
            </a:r>
          </a:p>
          <a:p>
            <a:pPr marL="360363" indent="-360363">
              <a:spcBef>
                <a:spcPts val="600"/>
              </a:spcBef>
            </a:pPr>
            <a:r>
              <a:rPr lang="en-US" altLang="zh-TW" b="1" dirty="0">
                <a:solidFill>
                  <a:srgbClr val="FF0066"/>
                </a:solidFill>
                <a:latin typeface="Segoe Print" panose="02000600000000000000" pitchFamily="2" charset="0"/>
              </a:rPr>
              <a:t>2 	They ‘jumped for joy’ at first, then realized that they shouldn’t be celebrating something where people had died.</a:t>
            </a:r>
          </a:p>
          <a:p>
            <a:pPr marL="360363" indent="-360363">
              <a:spcBef>
                <a:spcPts val="600"/>
              </a:spcBef>
            </a:pPr>
            <a:r>
              <a:rPr lang="en-US" altLang="zh-TW" b="1" dirty="0">
                <a:solidFill>
                  <a:srgbClr val="FF0066"/>
                </a:solidFill>
                <a:latin typeface="Segoe Print" panose="02000600000000000000" pitchFamily="2" charset="0"/>
              </a:rPr>
              <a:t>3 	He felt disappointed because he’d asked people to treat </a:t>
            </a:r>
            <a:r>
              <a:rPr lang="en-US" altLang="zh-TW" b="1" i="1" dirty="0">
                <a:solidFill>
                  <a:srgbClr val="FF0066"/>
                </a:solidFill>
                <a:latin typeface="Segoe Print" panose="02000600000000000000" pitchFamily="2" charset="0"/>
              </a:rPr>
              <a:t>Titanic</a:t>
            </a:r>
            <a:r>
              <a:rPr lang="en-US" altLang="zh-TW" b="1" dirty="0">
                <a:solidFill>
                  <a:srgbClr val="FF0066"/>
                </a:solidFill>
                <a:latin typeface="Segoe Print" panose="02000600000000000000" pitchFamily="2" charset="0"/>
              </a:rPr>
              <a:t>’s remains with respect and he felt this hadn’t happened.</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537F75B4-DC3B-4FD9-904C-D5D69D660315}"/>
              </a:ext>
            </a:extLst>
          </p:cNvPr>
          <p:cNvSpPr/>
          <p:nvPr/>
        </p:nvSpPr>
        <p:spPr>
          <a:xfrm>
            <a:off x="313472" y="418107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Do you think the remains of </a:t>
            </a:r>
            <a:r>
              <a:rPr lang="en-US" altLang="zh-TW" sz="2000" i="1" dirty="0">
                <a:latin typeface="Calibri" panose="020F0502020204030204" pitchFamily="34" charset="0"/>
                <a:cs typeface="Calibri" panose="020F0502020204030204" pitchFamily="34" charset="0"/>
              </a:rPr>
              <a:t>Titanic</a:t>
            </a:r>
            <a:r>
              <a:rPr lang="en-US" altLang="zh-TW" sz="2000" dirty="0">
                <a:latin typeface="Calibri" panose="020F0502020204030204" pitchFamily="34" charset="0"/>
                <a:cs typeface="Calibri" panose="020F0502020204030204" pitchFamily="34" charset="0"/>
              </a:rPr>
              <a:t> should be left on the seabed? Or should they be removed and put in a museum? Tell your partner.</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537F75B4-DC3B-4FD9-904C-D5D69D660315}"/>
              </a:ext>
            </a:extLst>
          </p:cNvPr>
          <p:cNvSpPr/>
          <p:nvPr/>
        </p:nvSpPr>
        <p:spPr>
          <a:xfrm>
            <a:off x="304908" y="969082"/>
            <a:ext cx="8479495"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Put each group of events (a–c) in the order they actually took place. Which of the verbs in the sentences are in the past perfect simple in the interview? Why?</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past perfect simple</a:t>
            </a:r>
            <a:endParaRPr lang="zh-TW" altLang="en-US" sz="3200" b="1" dirty="0">
              <a:solidFill>
                <a:schemeClr val="tx1">
                  <a:lumMod val="65000"/>
                  <a:lumOff val="35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86279845-AFB8-4B56-896B-988C0B7F77B6}"/>
              </a:ext>
            </a:extLst>
          </p:cNvPr>
          <p:cNvSpPr/>
          <p:nvPr/>
        </p:nvSpPr>
        <p:spPr>
          <a:xfrm>
            <a:off x="654370" y="2076307"/>
            <a:ext cx="8027291" cy="3477875"/>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a   Ballard found </a:t>
            </a:r>
            <a:r>
              <a:rPr lang="en-US" altLang="zh-TW" sz="2000" i="1" dirty="0">
                <a:latin typeface="Calibri" panose="020F0502020204030204" pitchFamily="34" charset="0"/>
              </a:rPr>
              <a:t>Titanic</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	b   The US Navy agreed to pay for new video technology.</a:t>
            </a:r>
          </a:p>
          <a:p>
            <a:pPr marL="360000" indent="-360000">
              <a:spcBef>
                <a:spcPts val="600"/>
              </a:spcBef>
            </a:pPr>
            <a:r>
              <a:rPr lang="en-US" altLang="zh-TW" sz="2000" dirty="0">
                <a:latin typeface="Calibri" panose="020F0502020204030204" pitchFamily="34" charset="0"/>
              </a:rPr>
              <a:t>	c   Ballard agreed to look for two submarines.</a:t>
            </a:r>
          </a:p>
          <a:p>
            <a:pPr marL="360000" indent="-360000">
              <a:spcBef>
                <a:spcPts val="600"/>
              </a:spcBef>
            </a:pPr>
            <a:r>
              <a:rPr lang="en-US" altLang="zh-TW" sz="2000" dirty="0">
                <a:latin typeface="Calibri" panose="020F0502020204030204" pitchFamily="34" charset="0"/>
              </a:rPr>
              <a:t>2 	a   Ballard jumped for joy.</a:t>
            </a:r>
          </a:p>
          <a:p>
            <a:pPr marL="360000" indent="-360000">
              <a:spcBef>
                <a:spcPts val="600"/>
              </a:spcBef>
            </a:pPr>
            <a:r>
              <a:rPr lang="en-US" altLang="zh-TW" sz="2000" dirty="0">
                <a:latin typeface="Calibri" panose="020F0502020204030204" pitchFamily="34" charset="0"/>
              </a:rPr>
              <a:t>	b   Many people died.</a:t>
            </a:r>
          </a:p>
          <a:p>
            <a:pPr marL="360000" indent="-360000">
              <a:spcBef>
                <a:spcPts val="600"/>
              </a:spcBef>
            </a:pPr>
            <a:r>
              <a:rPr lang="en-US" altLang="zh-TW" sz="2000" dirty="0">
                <a:latin typeface="Calibri" panose="020F0502020204030204" pitchFamily="34" charset="0"/>
              </a:rPr>
              <a:t>	c   Ballard realized the wreck was </a:t>
            </a:r>
            <a:r>
              <a:rPr lang="en-US" altLang="zh-TW" sz="2000" i="1" dirty="0">
                <a:latin typeface="Calibri" panose="020F0502020204030204" pitchFamily="34" charset="0"/>
              </a:rPr>
              <a:t>Titanic</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3 	a   James Cameron went to the wreck.</a:t>
            </a:r>
          </a:p>
          <a:p>
            <a:pPr marL="360000" indent="-360000">
              <a:spcBef>
                <a:spcPts val="600"/>
              </a:spcBef>
            </a:pPr>
            <a:r>
              <a:rPr lang="en-US" altLang="zh-TW" sz="2000" dirty="0">
                <a:latin typeface="Calibri" panose="020F0502020204030204" pitchFamily="34" charset="0"/>
              </a:rPr>
              <a:t>	b   Ballard noticed a shoe.</a:t>
            </a:r>
          </a:p>
          <a:p>
            <a:pPr marL="360000" indent="-360000">
              <a:spcBef>
                <a:spcPts val="600"/>
              </a:spcBef>
            </a:pPr>
            <a:r>
              <a:rPr lang="en-US" altLang="zh-TW" sz="2000" dirty="0">
                <a:latin typeface="Calibri" panose="020F0502020204030204" pitchFamily="34" charset="0"/>
              </a:rPr>
              <a:t>	c   The box for champagne bottles disappeared.</a:t>
            </a:r>
          </a:p>
        </p:txBody>
      </p:sp>
      <p:sp>
        <p:nvSpPr>
          <p:cNvPr id="17" name="矩形 16">
            <a:extLst>
              <a:ext uri="{FF2B5EF4-FFF2-40B4-BE49-F238E27FC236}">
                <a16:creationId xmlns:a16="http://schemas.microsoft.com/office/drawing/2014/main" id="{986590BC-C8D3-43E1-B03A-3E086457FDA4}"/>
              </a:ext>
            </a:extLst>
          </p:cNvPr>
          <p:cNvSpPr/>
          <p:nvPr/>
        </p:nvSpPr>
        <p:spPr>
          <a:xfrm>
            <a:off x="209122" y="2422282"/>
            <a:ext cx="1001157"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b, c, a</a:t>
            </a:r>
            <a:endParaRPr lang="zh-TW" altLang="en-US" sz="1700"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986590BC-C8D3-43E1-B03A-3E086457FDA4}"/>
              </a:ext>
            </a:extLst>
          </p:cNvPr>
          <p:cNvSpPr/>
          <p:nvPr/>
        </p:nvSpPr>
        <p:spPr>
          <a:xfrm>
            <a:off x="224374" y="3522772"/>
            <a:ext cx="976347"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b, a, c</a:t>
            </a:r>
            <a:endParaRPr lang="zh-TW" altLang="en-US" sz="1700"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986590BC-C8D3-43E1-B03A-3E086457FDA4}"/>
              </a:ext>
            </a:extLst>
          </p:cNvPr>
          <p:cNvSpPr/>
          <p:nvPr/>
        </p:nvSpPr>
        <p:spPr>
          <a:xfrm>
            <a:off x="164162" y="4703941"/>
            <a:ext cx="1040143"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c, a, b</a:t>
            </a:r>
            <a:endParaRPr lang="zh-TW" altLang="en-US" sz="1700"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986590BC-C8D3-43E1-B03A-3E086457FDA4}"/>
              </a:ext>
            </a:extLst>
          </p:cNvPr>
          <p:cNvSpPr/>
          <p:nvPr/>
        </p:nvSpPr>
        <p:spPr>
          <a:xfrm>
            <a:off x="3704302" y="2133553"/>
            <a:ext cx="5381747" cy="353943"/>
          </a:xfrm>
          <a:prstGeom prst="rect">
            <a:avLst/>
          </a:prstGeom>
        </p:spPr>
        <p:txBody>
          <a:bodyPr wrap="square">
            <a:spAutoFit/>
          </a:bodyPr>
          <a:lstStyle/>
          <a:p>
            <a:pPr marL="361950" indent="-361950"/>
            <a:r>
              <a:rPr lang="en-US" altLang="zh-TW" sz="1700" b="1" dirty="0">
                <a:solidFill>
                  <a:srgbClr val="FF0066"/>
                </a:solidFill>
                <a:latin typeface="Segoe Print" panose="02000600000000000000" pitchFamily="2" charset="0"/>
              </a:rPr>
              <a:t>1	</a:t>
            </a:r>
            <a:r>
              <a:rPr lang="en-US" altLang="zh-TW" sz="1700" b="1" i="1" dirty="0">
                <a:solidFill>
                  <a:srgbClr val="FF0066"/>
                </a:solidFill>
                <a:latin typeface="Segoe Print" panose="02000600000000000000" pitchFamily="2" charset="0"/>
              </a:rPr>
              <a:t>agreed</a:t>
            </a:r>
            <a:r>
              <a:rPr lang="en-US" altLang="zh-TW" sz="1700" b="1" dirty="0">
                <a:solidFill>
                  <a:srgbClr val="FF0066"/>
                </a:solidFill>
                <a:latin typeface="Segoe Print" panose="02000600000000000000" pitchFamily="2" charset="0"/>
              </a:rPr>
              <a:t> in b and c (</a:t>
            </a:r>
            <a:r>
              <a:rPr lang="en-US" altLang="zh-TW" sz="1700" b="1" i="1" dirty="0">
                <a:solidFill>
                  <a:srgbClr val="FF0066"/>
                </a:solidFill>
                <a:latin typeface="Segoe Print" panose="02000600000000000000" pitchFamily="2" charset="0"/>
              </a:rPr>
              <a:t>had agreed </a:t>
            </a:r>
            <a:r>
              <a:rPr lang="en-US" altLang="zh-TW" sz="1700" b="1" dirty="0">
                <a:solidFill>
                  <a:srgbClr val="FF0066"/>
                </a:solidFill>
                <a:latin typeface="Segoe Print" panose="02000600000000000000" pitchFamily="2" charset="0"/>
              </a:rPr>
              <a:t>in interview)</a:t>
            </a:r>
            <a:endParaRPr lang="zh-TW" altLang="en-US" sz="1700"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id="{986590BC-C8D3-43E1-B03A-3E086457FDA4}"/>
              </a:ext>
            </a:extLst>
          </p:cNvPr>
          <p:cNvSpPr/>
          <p:nvPr/>
        </p:nvSpPr>
        <p:spPr>
          <a:xfrm>
            <a:off x="3803165" y="3267715"/>
            <a:ext cx="4878496" cy="353943"/>
          </a:xfrm>
          <a:prstGeom prst="rect">
            <a:avLst/>
          </a:prstGeom>
        </p:spPr>
        <p:txBody>
          <a:bodyPr wrap="square">
            <a:spAutoFit/>
          </a:bodyPr>
          <a:lstStyle/>
          <a:p>
            <a:pPr marL="361950" indent="-361950"/>
            <a:r>
              <a:rPr lang="en-US" altLang="zh-TW" sz="1700" b="1" dirty="0">
                <a:solidFill>
                  <a:srgbClr val="FF0066"/>
                </a:solidFill>
                <a:latin typeface="Segoe Print" panose="02000600000000000000" pitchFamily="2" charset="0"/>
              </a:rPr>
              <a:t>2	</a:t>
            </a:r>
            <a:r>
              <a:rPr lang="en-US" altLang="zh-TW" sz="1700" b="1" i="1" dirty="0">
                <a:solidFill>
                  <a:srgbClr val="FF0066"/>
                </a:solidFill>
                <a:latin typeface="Segoe Print" panose="02000600000000000000" pitchFamily="2" charset="0"/>
              </a:rPr>
              <a:t>died</a:t>
            </a:r>
            <a:r>
              <a:rPr lang="en-US" altLang="zh-TW" sz="1700" b="1" dirty="0">
                <a:solidFill>
                  <a:srgbClr val="FF0066"/>
                </a:solidFill>
                <a:latin typeface="Segoe Print" panose="02000600000000000000" pitchFamily="2" charset="0"/>
              </a:rPr>
              <a:t> in b (</a:t>
            </a:r>
            <a:r>
              <a:rPr lang="en-US" altLang="zh-TW" sz="1700" b="1" i="1" dirty="0">
                <a:solidFill>
                  <a:srgbClr val="FF0066"/>
                </a:solidFill>
                <a:latin typeface="Segoe Print" panose="02000600000000000000" pitchFamily="2" charset="0"/>
              </a:rPr>
              <a:t>had died </a:t>
            </a:r>
            <a:r>
              <a:rPr lang="en-US" altLang="zh-TW" sz="1700" b="1" dirty="0">
                <a:solidFill>
                  <a:srgbClr val="FF0066"/>
                </a:solidFill>
                <a:latin typeface="Segoe Print" panose="02000600000000000000" pitchFamily="2" charset="0"/>
              </a:rPr>
              <a:t>in interview)</a:t>
            </a:r>
            <a:endParaRPr lang="zh-TW" altLang="en-US" sz="1700" b="1" dirty="0">
              <a:solidFill>
                <a:srgbClr val="FF0066"/>
              </a:solidFill>
              <a:latin typeface="Segoe Print" panose="02000600000000000000" pitchFamily="2" charset="0"/>
            </a:endParaRPr>
          </a:p>
        </p:txBody>
      </p:sp>
      <p:sp>
        <p:nvSpPr>
          <p:cNvPr id="27" name="矩形 26">
            <a:extLst>
              <a:ext uri="{FF2B5EF4-FFF2-40B4-BE49-F238E27FC236}">
                <a16:creationId xmlns:a16="http://schemas.microsoft.com/office/drawing/2014/main" id="{986590BC-C8D3-43E1-B03A-3E086457FDA4}"/>
              </a:ext>
            </a:extLst>
          </p:cNvPr>
          <p:cNvSpPr/>
          <p:nvPr/>
        </p:nvSpPr>
        <p:spPr>
          <a:xfrm>
            <a:off x="5009783" y="4401878"/>
            <a:ext cx="3974728" cy="877163"/>
          </a:xfrm>
          <a:prstGeom prst="rect">
            <a:avLst/>
          </a:prstGeom>
        </p:spPr>
        <p:txBody>
          <a:bodyPr wrap="square">
            <a:spAutoFit/>
          </a:bodyPr>
          <a:lstStyle/>
          <a:p>
            <a:pPr marL="361950" indent="-361950"/>
            <a:r>
              <a:rPr lang="en-US" altLang="zh-TW" sz="1700" b="1" dirty="0">
                <a:solidFill>
                  <a:srgbClr val="FF0066"/>
                </a:solidFill>
                <a:latin typeface="Segoe Print" panose="02000600000000000000" pitchFamily="2" charset="0"/>
              </a:rPr>
              <a:t>3	</a:t>
            </a:r>
            <a:r>
              <a:rPr lang="en-US" altLang="zh-TW" sz="1700" b="1" i="1" dirty="0">
                <a:solidFill>
                  <a:srgbClr val="FF0066"/>
                </a:solidFill>
                <a:latin typeface="Segoe Print" panose="02000600000000000000" pitchFamily="2" charset="0"/>
              </a:rPr>
              <a:t>took</a:t>
            </a:r>
            <a:r>
              <a:rPr lang="en-US" altLang="zh-TW" sz="1700" b="1" dirty="0">
                <a:solidFill>
                  <a:srgbClr val="FF0066"/>
                </a:solidFill>
                <a:latin typeface="Segoe Print" panose="02000600000000000000" pitchFamily="2" charset="0"/>
              </a:rPr>
              <a:t> in a (</a:t>
            </a:r>
            <a:r>
              <a:rPr lang="en-US" altLang="zh-TW" sz="1700" b="1" i="1" dirty="0">
                <a:solidFill>
                  <a:srgbClr val="FF0066"/>
                </a:solidFill>
                <a:latin typeface="Segoe Print" panose="02000600000000000000" pitchFamily="2" charset="0"/>
              </a:rPr>
              <a:t>had taken </a:t>
            </a:r>
            <a:r>
              <a:rPr lang="en-US" altLang="zh-TW" sz="1700" b="1" dirty="0">
                <a:solidFill>
                  <a:srgbClr val="FF0066"/>
                </a:solidFill>
                <a:latin typeface="Segoe Print" panose="02000600000000000000" pitchFamily="2" charset="0"/>
              </a:rPr>
              <a:t>in interview); </a:t>
            </a:r>
            <a:r>
              <a:rPr lang="en-US" altLang="zh-TW" sz="1700" b="1" i="1" dirty="0">
                <a:solidFill>
                  <a:srgbClr val="FF0066"/>
                </a:solidFill>
                <a:latin typeface="Segoe Print" panose="02000600000000000000" pitchFamily="2" charset="0"/>
              </a:rPr>
              <a:t>disappeared</a:t>
            </a:r>
            <a:r>
              <a:rPr lang="en-US" altLang="zh-TW" sz="1700" b="1" dirty="0">
                <a:solidFill>
                  <a:srgbClr val="FF0066"/>
                </a:solidFill>
                <a:latin typeface="Segoe Print" panose="02000600000000000000" pitchFamily="2" charset="0"/>
              </a:rPr>
              <a:t> in c (</a:t>
            </a:r>
            <a:r>
              <a:rPr lang="en-US" altLang="zh-TW" sz="1700" b="1" i="1" dirty="0">
                <a:solidFill>
                  <a:srgbClr val="FF0066"/>
                </a:solidFill>
                <a:latin typeface="Segoe Print" panose="02000600000000000000" pitchFamily="2" charset="0"/>
              </a:rPr>
              <a:t>had disappeared </a:t>
            </a:r>
            <a:r>
              <a:rPr lang="en-US" altLang="zh-TW" sz="1700" b="1" dirty="0">
                <a:solidFill>
                  <a:srgbClr val="FF0066"/>
                </a:solidFill>
                <a:latin typeface="Segoe Print" panose="02000600000000000000" pitchFamily="2" charset="0"/>
              </a:rPr>
              <a:t>in interview)</a:t>
            </a:r>
          </a:p>
        </p:txBody>
      </p:sp>
      <p:sp>
        <p:nvSpPr>
          <p:cNvPr id="28" name="矩形 27">
            <a:extLst>
              <a:ext uri="{FF2B5EF4-FFF2-40B4-BE49-F238E27FC236}">
                <a16:creationId xmlns:a16="http://schemas.microsoft.com/office/drawing/2014/main" id="{986590BC-C8D3-43E1-B03A-3E086457FDA4}"/>
              </a:ext>
            </a:extLst>
          </p:cNvPr>
          <p:cNvSpPr/>
          <p:nvPr/>
        </p:nvSpPr>
        <p:spPr>
          <a:xfrm>
            <a:off x="1759777" y="5654326"/>
            <a:ext cx="6719299" cy="615553"/>
          </a:xfrm>
          <a:prstGeom prst="rect">
            <a:avLst/>
          </a:prstGeom>
        </p:spPr>
        <p:txBody>
          <a:bodyPr wrap="square">
            <a:spAutoFit/>
          </a:bodyPr>
          <a:lstStyle/>
          <a:p>
            <a:r>
              <a:rPr lang="en-US" altLang="zh-TW" sz="1700" b="1" dirty="0">
                <a:solidFill>
                  <a:srgbClr val="FF0066"/>
                </a:solidFill>
                <a:latin typeface="Segoe Print" panose="02000600000000000000" pitchFamily="2" charset="0"/>
              </a:rPr>
              <a:t>The past perfect simple is used for things that happened</a:t>
            </a:r>
          </a:p>
          <a:p>
            <a:r>
              <a:rPr lang="en-US" altLang="zh-TW" sz="1700" b="1" dirty="0">
                <a:solidFill>
                  <a:srgbClr val="FF0066"/>
                </a:solidFill>
                <a:latin typeface="Segoe Print" panose="02000600000000000000" pitchFamily="2" charset="0"/>
              </a:rPr>
              <a:t>before Ballard’s discovery.</a:t>
            </a:r>
            <a:endParaRPr lang="zh-TW" altLang="en-US" sz="17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6497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5"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59DC50ED-E7C6-40B8-AEBD-88ECF5F481B9}"/>
              </a:ext>
            </a:extLst>
          </p:cNvPr>
          <p:cNvSpPr/>
          <p:nvPr/>
        </p:nvSpPr>
        <p:spPr>
          <a:xfrm>
            <a:off x="368529" y="2921492"/>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Underline what happened first. Then choose the correct option to complete the sentence.</a:t>
            </a:r>
            <a:endParaRPr lang="zh-TW" altLang="en-US" sz="2000" dirty="0">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450E7F32-D3BE-440E-B8A6-EAD82BD4EE2C}"/>
              </a:ext>
            </a:extLst>
          </p:cNvPr>
          <p:cNvSpPr/>
          <p:nvPr/>
        </p:nvSpPr>
        <p:spPr>
          <a:xfrm>
            <a:off x="797483" y="4616433"/>
            <a:ext cx="7849455" cy="100027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He went back to Titanic nineteen years later to see how it </a:t>
            </a:r>
            <a:r>
              <a:rPr lang="en-US" altLang="zh-TW" b="1" u="sng" dirty="0">
                <a:solidFill>
                  <a:srgbClr val="FF0066"/>
                </a:solidFill>
                <a:latin typeface="Segoe Print" panose="02000600000000000000" pitchFamily="2" charset="0"/>
              </a:rPr>
              <a:t>had changed.</a:t>
            </a:r>
          </a:p>
          <a:p>
            <a:pPr marL="360363" indent="-360363">
              <a:spcBef>
                <a:spcPts val="600"/>
              </a:spcBef>
            </a:pPr>
            <a:r>
              <a:rPr lang="en-US" altLang="zh-TW" b="1" dirty="0">
                <a:solidFill>
                  <a:srgbClr val="FF0066"/>
                </a:solidFill>
                <a:latin typeface="Segoe Print" panose="02000600000000000000" pitchFamily="2" charset="0"/>
              </a:rPr>
              <a:t>2 	I saw some shoes that </a:t>
            </a:r>
            <a:r>
              <a:rPr lang="en-US" altLang="zh-TW" b="1" u="sng" dirty="0">
                <a:solidFill>
                  <a:srgbClr val="FF0066"/>
                </a:solidFill>
                <a:latin typeface="Segoe Print" panose="02000600000000000000" pitchFamily="2" charset="0"/>
              </a:rPr>
              <a:t>had belonged </a:t>
            </a:r>
            <a:r>
              <a:rPr lang="en-US" altLang="zh-TW" b="1" dirty="0">
                <a:solidFill>
                  <a:srgbClr val="FF0066"/>
                </a:solidFill>
                <a:latin typeface="Segoe Print" panose="02000600000000000000" pitchFamily="2" charset="0"/>
              </a:rPr>
              <a:t>to a child.</a:t>
            </a:r>
          </a:p>
        </p:txBody>
      </p:sp>
      <p:pic>
        <p:nvPicPr>
          <p:cNvPr id="10242" name="Picture 2"/>
          <p:cNvPicPr>
            <a:picLocks noChangeAspect="1" noChangeArrowheads="1"/>
          </p:cNvPicPr>
          <p:nvPr/>
        </p:nvPicPr>
        <p:blipFill>
          <a:blip r:embed="rId2" cstate="print"/>
          <a:srcRect/>
          <a:stretch>
            <a:fillRect/>
          </a:stretch>
        </p:blipFill>
        <p:spPr bwMode="auto">
          <a:xfrm>
            <a:off x="879635" y="763453"/>
            <a:ext cx="6442076" cy="1893851"/>
          </a:xfrm>
          <a:prstGeom prst="rect">
            <a:avLst/>
          </a:prstGeom>
          <a:noFill/>
          <a:ln w="9525">
            <a:noFill/>
            <a:miter lim="800000"/>
            <a:headEnd/>
            <a:tailEnd/>
          </a:ln>
        </p:spPr>
      </p:pic>
      <p:pic>
        <p:nvPicPr>
          <p:cNvPr id="25" name="圖片 24">
            <a:hlinkClick r:id="rId3" action="ppaction://hlinkpres?slideindex=1&amp;slidetitle="/>
            <a:extLst>
              <a:ext uri="{FF2B5EF4-FFF2-40B4-BE49-F238E27FC236}">
                <a16:creationId xmlns:a16="http://schemas.microsoft.com/office/drawing/2014/main" id="{1A7A4EDC-3178-42F2-BB6C-6A29C9AE1A9F}"/>
              </a:ext>
            </a:extLst>
          </p:cNvPr>
          <p:cNvPicPr>
            <a:picLocks noChangeAspect="1"/>
          </p:cNvPicPr>
          <p:nvPr/>
        </p:nvPicPr>
        <p:blipFill rotWithShape="1">
          <a:blip r:embed="rId4" cstate="print"/>
          <a:srcRect l="31588" t="31573" r="31433" b="31745"/>
          <a:stretch/>
        </p:blipFill>
        <p:spPr>
          <a:xfrm>
            <a:off x="6823049" y="2361973"/>
            <a:ext cx="235900" cy="234000"/>
          </a:xfrm>
          <a:prstGeom prst="rect">
            <a:avLst/>
          </a:prstGeom>
        </p:spPr>
      </p:pic>
      <p:sp>
        <p:nvSpPr>
          <p:cNvPr id="26" name="矩形 25"/>
          <p:cNvSpPr/>
          <p:nvPr/>
        </p:nvSpPr>
        <p:spPr>
          <a:xfrm>
            <a:off x="785972" y="3774058"/>
            <a:ext cx="7731303" cy="707886"/>
          </a:xfrm>
          <a:prstGeom prst="rect">
            <a:avLst/>
          </a:prstGeom>
        </p:spPr>
        <p:txBody>
          <a:bodyPr wrap="square">
            <a:spAutoFit/>
          </a:bodyPr>
          <a:lstStyle/>
          <a:p>
            <a:pPr>
              <a:spcBef>
                <a:spcPts val="600"/>
              </a:spcBef>
            </a:pPr>
            <a:r>
              <a:rPr lang="en-US" altLang="zh-TW" sz="2000" dirty="0">
                <a:latin typeface="Calibri" panose="020F0502020204030204" pitchFamily="34" charset="0"/>
              </a:rPr>
              <a:t>We use the past perfect simple to show that an event took place </a:t>
            </a:r>
            <a:r>
              <a:rPr lang="en-US" altLang="zh-TW" sz="2000" i="1" dirty="0">
                <a:latin typeface="Calibri" panose="020F0502020204030204" pitchFamily="34" charset="0"/>
              </a:rPr>
              <a:t>before / after </a:t>
            </a:r>
            <a:r>
              <a:rPr lang="en-US" altLang="zh-TW" sz="2000" dirty="0">
                <a:latin typeface="Calibri" panose="020F0502020204030204" pitchFamily="34" charset="0"/>
              </a:rPr>
              <a:t>another event in the past.</a:t>
            </a:r>
            <a:endParaRPr lang="zh-TW" altLang="en-US" sz="2000" dirty="0">
              <a:latin typeface="Calibri" panose="020F0502020204030204" pitchFamily="34" charset="0"/>
            </a:endParaRPr>
          </a:p>
        </p:txBody>
      </p:sp>
      <p:sp>
        <p:nvSpPr>
          <p:cNvPr id="8" name="矩形: 圓角 18">
            <a:extLst>
              <a:ext uri="{FF2B5EF4-FFF2-40B4-BE49-F238E27FC236}">
                <a16:creationId xmlns:a16="http://schemas.microsoft.com/office/drawing/2014/main" id="{9EB5151E-F10F-4B5F-8B27-73E7BD63DE8F}"/>
              </a:ext>
            </a:extLst>
          </p:cNvPr>
          <p:cNvSpPr/>
          <p:nvPr/>
        </p:nvSpPr>
        <p:spPr>
          <a:xfrm>
            <a:off x="7535848" y="3851576"/>
            <a:ext cx="756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15830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BE0A25E-D444-4A57-AD7A-AC8C75058D60}"/>
              </a:ext>
            </a:extLst>
          </p:cNvPr>
          <p:cNvSpPr/>
          <p:nvPr/>
        </p:nvSpPr>
        <p:spPr>
          <a:xfrm>
            <a:off x="304909" y="309431"/>
            <a:ext cx="4688331"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photo and the caption. Answer the questions.</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a16="http://schemas.microsoft.com/office/drawing/2014/main"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3-p. 33</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849CBECE-DF68-475F-8E0E-C0A3C9CF384F}"/>
              </a:ext>
            </a:extLst>
          </p:cNvPr>
          <p:cNvSpPr/>
          <p:nvPr/>
        </p:nvSpPr>
        <p:spPr>
          <a:xfrm>
            <a:off x="687583" y="3288049"/>
            <a:ext cx="8086547" cy="2539157"/>
          </a:xfrm>
          <a:prstGeom prst="rect">
            <a:avLst/>
          </a:prstGeom>
        </p:spPr>
        <p:txBody>
          <a:bodyPr wrap="square">
            <a:spAutoFit/>
          </a:bodyPr>
          <a:lstStyle/>
          <a:p>
            <a:pPr marL="363538" indent="-363538">
              <a:spcBef>
                <a:spcPts val="600"/>
              </a:spcBef>
            </a:pPr>
            <a:r>
              <a:rPr lang="en-US" altLang="zh-TW" b="1" dirty="0">
                <a:solidFill>
                  <a:srgbClr val="FF0066"/>
                </a:solidFill>
                <a:latin typeface="Segoe Print" panose="02000600000000000000" pitchFamily="2" charset="0"/>
              </a:rPr>
              <a:t>EXAMPLE ANSWERS</a:t>
            </a:r>
          </a:p>
          <a:p>
            <a:pPr marL="363538" indent="-363538">
              <a:spcBef>
                <a:spcPts val="600"/>
              </a:spcBef>
            </a:pPr>
            <a:r>
              <a:rPr lang="en-US" altLang="zh-TW" b="1" dirty="0">
                <a:solidFill>
                  <a:srgbClr val="FF0066"/>
                </a:solidFill>
                <a:latin typeface="Segoe Print" panose="02000600000000000000" pitchFamily="2" charset="0"/>
              </a:rPr>
              <a:t>1 	The sailing crew on the yacht in the picture seem to be working hard. They might be thinking</a:t>
            </a:r>
            <a:r>
              <a:rPr lang="en-US" altLang="zh-TW" b="1" i="1" dirty="0">
                <a:solidFill>
                  <a:srgbClr val="FF0066"/>
                </a:solidFill>
                <a:latin typeface="Segoe Print" panose="02000600000000000000" pitchFamily="2" charset="0"/>
              </a:rPr>
              <a:t>: I feel sick, This is fun, This is scary, I want to win the race. </a:t>
            </a:r>
            <a:r>
              <a:rPr lang="en-US" altLang="zh-TW" b="1" dirty="0">
                <a:solidFill>
                  <a:srgbClr val="FF0066"/>
                </a:solidFill>
                <a:latin typeface="Segoe Print" panose="02000600000000000000" pitchFamily="2" charset="0"/>
              </a:rPr>
              <a:t>They might be thinking about the weather / the sea / getting back to land.</a:t>
            </a:r>
          </a:p>
          <a:p>
            <a:pPr marL="363538" indent="-363538">
              <a:spcBef>
                <a:spcPts val="600"/>
              </a:spcBef>
            </a:pPr>
            <a:r>
              <a:rPr lang="en-US" altLang="zh-TW" b="1" dirty="0">
                <a:solidFill>
                  <a:srgbClr val="FF0066"/>
                </a:solidFill>
                <a:latin typeface="Segoe Print" panose="02000600000000000000" pitchFamily="2" charset="0"/>
              </a:rPr>
              <a:t>2 	Students’ own ideas</a:t>
            </a:r>
          </a:p>
          <a:p>
            <a:pPr marL="363538" indent="-363538">
              <a:spcBef>
                <a:spcPts val="600"/>
              </a:spcBef>
            </a:pPr>
            <a:r>
              <a:rPr lang="en-US" altLang="zh-TW" b="1" dirty="0">
                <a:solidFill>
                  <a:srgbClr val="FF0066"/>
                </a:solidFill>
                <a:latin typeface="Segoe Print" panose="02000600000000000000" pitchFamily="2" charset="0"/>
              </a:rPr>
              <a:t>3 	Possible words: exciting, thrilling; scary, frightening; dangerous, demanding, challenging; tiring, exhausting</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7870C775-22B2-475B-B31F-E91D3AAA31E4}"/>
              </a:ext>
            </a:extLst>
          </p:cNvPr>
          <p:cNvSpPr/>
          <p:nvPr/>
        </p:nvSpPr>
        <p:spPr>
          <a:xfrm>
            <a:off x="5427986" y="2293763"/>
            <a:ext cx="3665900"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A sailing crew battle with a storm during a yacht race.</a:t>
            </a:r>
            <a:endParaRPr lang="zh-TW" altLang="en-US" sz="1600" dirty="0">
              <a:solidFill>
                <a:schemeClr val="tx1">
                  <a:lumMod val="85000"/>
                  <a:lumOff val="15000"/>
                </a:schemeClr>
              </a:solidFill>
              <a:latin typeface="Corbel" panose="020B0503020204020204" pitchFamily="34" charset="0"/>
            </a:endParaRPr>
          </a:p>
        </p:txBody>
      </p:sp>
      <p:sp>
        <p:nvSpPr>
          <p:cNvPr id="13" name="矩形 12">
            <a:extLst>
              <a:ext uri="{FF2B5EF4-FFF2-40B4-BE49-F238E27FC236}">
                <a16:creationId xmlns:a16="http://schemas.microsoft.com/office/drawing/2014/main" id="{6DCF3B10-AA4C-454D-A4E3-C87A88555371}"/>
              </a:ext>
            </a:extLst>
          </p:cNvPr>
          <p:cNvSpPr/>
          <p:nvPr/>
        </p:nvSpPr>
        <p:spPr>
          <a:xfrm>
            <a:off x="687583" y="1085450"/>
            <a:ext cx="4572000" cy="2092881"/>
          </a:xfrm>
          <a:prstGeom prst="rect">
            <a:avLst/>
          </a:prstGeom>
        </p:spPr>
        <p:txBody>
          <a:bodyPr>
            <a:spAutoFit/>
          </a:bodyPr>
          <a:lstStyle/>
          <a:p>
            <a:pPr marL="363538" indent="-363538">
              <a:spcBef>
                <a:spcPts val="600"/>
              </a:spcBef>
            </a:pPr>
            <a:r>
              <a:rPr lang="en-US" altLang="zh-TW" sz="2000" dirty="0">
                <a:latin typeface="Calibri" panose="020F0502020204030204" pitchFamily="34" charset="0"/>
              </a:rPr>
              <a:t>1 	What do you think the people are thinking?</a:t>
            </a:r>
          </a:p>
          <a:p>
            <a:pPr marL="363538" indent="-363538">
              <a:spcBef>
                <a:spcPts val="600"/>
              </a:spcBef>
            </a:pPr>
            <a:r>
              <a:rPr lang="en-US" altLang="zh-TW" sz="2000" dirty="0">
                <a:latin typeface="Calibri" panose="020F0502020204030204" pitchFamily="34" charset="0"/>
              </a:rPr>
              <a:t>2 	Have you ever tried this activity? If not, would you like to?</a:t>
            </a:r>
          </a:p>
          <a:p>
            <a:pPr marL="363538" indent="-363538">
              <a:spcBef>
                <a:spcPts val="600"/>
              </a:spcBef>
            </a:pPr>
            <a:r>
              <a:rPr lang="en-US" altLang="zh-TW" sz="2000" dirty="0">
                <a:latin typeface="Calibri" panose="020F0502020204030204" pitchFamily="34" charset="0"/>
              </a:rPr>
              <a:t>3 	How many words can you think of to describe this experience?</a:t>
            </a:r>
            <a:endParaRPr lang="zh-TW" altLang="en-US" sz="2000" dirty="0">
              <a:latin typeface="Calibri" panose="020F0502020204030204" pitchFamily="34" charset="0"/>
            </a:endParaRPr>
          </a:p>
        </p:txBody>
      </p:sp>
      <p:pic>
        <p:nvPicPr>
          <p:cNvPr id="2" name="圖片 1">
            <a:extLst>
              <a:ext uri="{FF2B5EF4-FFF2-40B4-BE49-F238E27FC236}">
                <a16:creationId xmlns:a16="http://schemas.microsoft.com/office/drawing/2014/main" id="{FBBA8D0C-0F87-46FA-B3E7-8B9085422A07}"/>
              </a:ext>
            </a:extLst>
          </p:cNvPr>
          <p:cNvPicPr>
            <a:picLocks noChangeAspect="1"/>
          </p:cNvPicPr>
          <p:nvPr/>
        </p:nvPicPr>
        <p:blipFill>
          <a:blip r:embed="rId2"/>
          <a:stretch>
            <a:fillRect/>
          </a:stretch>
        </p:blipFill>
        <p:spPr>
          <a:xfrm>
            <a:off x="5420150" y="-14065"/>
            <a:ext cx="3723850" cy="2307828"/>
          </a:xfrm>
          <a:prstGeom prst="rect">
            <a:avLst/>
          </a:prstGeom>
        </p:spPr>
      </p:pic>
    </p:spTree>
    <p:extLst>
      <p:ext uri="{BB962C8B-B14F-4D97-AF65-F5344CB8AC3E}">
        <p14:creationId xmlns:p14="http://schemas.microsoft.com/office/powerpoint/2010/main"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wipe(left)">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wipe(left)">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wipe(left)">
                                      <p:cBhvr>
                                        <p:cTn id="20"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537F75B4-DC3B-4FD9-904C-D5D69D660315}"/>
              </a:ext>
            </a:extLst>
          </p:cNvPr>
          <p:cNvSpPr/>
          <p:nvPr/>
        </p:nvSpPr>
        <p:spPr>
          <a:xfrm>
            <a:off x="304908" y="360807"/>
            <a:ext cx="8488800"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Choose the correct option to complete the sentences.</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FEB6AA2-17FC-44A4-9C87-263EEE6D863A}"/>
              </a:ext>
            </a:extLst>
          </p:cNvPr>
          <p:cNvSpPr/>
          <p:nvPr/>
        </p:nvSpPr>
        <p:spPr>
          <a:xfrm>
            <a:off x="708916" y="3597874"/>
            <a:ext cx="8023747" cy="2585323"/>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1 	had been (at sea </a:t>
            </a:r>
            <a:r>
              <a:rPr lang="en-US" altLang="zh-TW" b="1" u="sng" dirty="0">
                <a:solidFill>
                  <a:srgbClr val="FF0066"/>
                </a:solidFill>
                <a:latin typeface="Segoe Print" panose="02000600000000000000" pitchFamily="2" charset="0"/>
              </a:rPr>
              <a:t>before </a:t>
            </a:r>
            <a:r>
              <a:rPr lang="en-US" altLang="zh-TW" b="1" dirty="0">
                <a:solidFill>
                  <a:srgbClr val="FF0066"/>
                </a:solidFill>
                <a:latin typeface="Segoe Print" panose="02000600000000000000" pitchFamily="2" charset="0"/>
              </a:rPr>
              <a:t>it hit the iceberg)</a:t>
            </a:r>
          </a:p>
          <a:p>
            <a:pPr marL="360363" indent="-360363"/>
            <a:r>
              <a:rPr lang="en-US" altLang="zh-TW" b="1" dirty="0">
                <a:solidFill>
                  <a:srgbClr val="FF0066"/>
                </a:solidFill>
                <a:latin typeface="Segoe Print" panose="02000600000000000000" pitchFamily="2" charset="0"/>
              </a:rPr>
              <a:t>2 	sank (sank </a:t>
            </a:r>
            <a:r>
              <a:rPr lang="en-US" altLang="zh-TW" b="1" u="sng" dirty="0">
                <a:solidFill>
                  <a:srgbClr val="FF0066"/>
                </a:solidFill>
                <a:latin typeface="Segoe Print" panose="02000600000000000000" pitchFamily="2" charset="0"/>
              </a:rPr>
              <a:t>after</a:t>
            </a:r>
            <a:r>
              <a:rPr lang="en-US" altLang="zh-TW" b="1" dirty="0">
                <a:solidFill>
                  <a:srgbClr val="FF0066"/>
                </a:solidFill>
                <a:latin typeface="Segoe Print" panose="02000600000000000000" pitchFamily="2" charset="0"/>
              </a:rPr>
              <a:t> it hit the iceberg)</a:t>
            </a:r>
          </a:p>
          <a:p>
            <a:pPr marL="360363" indent="-360363"/>
            <a:r>
              <a:rPr lang="en-US" altLang="zh-TW" b="1" dirty="0">
                <a:solidFill>
                  <a:srgbClr val="FF0066"/>
                </a:solidFill>
                <a:latin typeface="Segoe Print" panose="02000600000000000000" pitchFamily="2" charset="0"/>
              </a:rPr>
              <a:t>3 	was (</a:t>
            </a:r>
            <a:r>
              <a:rPr lang="en-US" altLang="zh-TW" b="1" i="1" dirty="0">
                <a:solidFill>
                  <a:srgbClr val="FF0066"/>
                </a:solidFill>
                <a:latin typeface="Segoe Print" panose="02000600000000000000" pitchFamily="2" charset="0"/>
              </a:rPr>
              <a:t>by the time </a:t>
            </a:r>
            <a:r>
              <a:rPr lang="en-US" altLang="zh-TW" b="1" dirty="0">
                <a:solidFill>
                  <a:srgbClr val="FF0066"/>
                </a:solidFill>
                <a:latin typeface="Segoe Print" panose="02000600000000000000" pitchFamily="2" charset="0"/>
              </a:rPr>
              <a:t>= used to mean that something has already happened at the time something else happens. Here, they; ‘sounded the alarm’ but ‘it was already too late’ – it was too late before the alarm was sounded)</a:t>
            </a:r>
          </a:p>
          <a:p>
            <a:pPr marL="360363" indent="-360363"/>
            <a:r>
              <a:rPr lang="en-US" altLang="zh-TW" b="1" dirty="0">
                <a:solidFill>
                  <a:srgbClr val="FF0066"/>
                </a:solidFill>
                <a:latin typeface="Segoe Print" panose="02000600000000000000" pitchFamily="2" charset="0"/>
              </a:rPr>
              <a:t>4 	had died (died </a:t>
            </a:r>
            <a:r>
              <a:rPr lang="en-US" altLang="zh-TW" b="1" u="sng" dirty="0">
                <a:solidFill>
                  <a:srgbClr val="FF0066"/>
                </a:solidFill>
                <a:latin typeface="Segoe Print" panose="02000600000000000000" pitchFamily="2" charset="0"/>
              </a:rPr>
              <a:t>before</a:t>
            </a:r>
            <a:r>
              <a:rPr lang="en-US" altLang="zh-TW" b="1" dirty="0">
                <a:solidFill>
                  <a:srgbClr val="FF0066"/>
                </a:solidFill>
                <a:latin typeface="Segoe Print" panose="02000600000000000000" pitchFamily="2" charset="0"/>
              </a:rPr>
              <a:t> the boat came)</a:t>
            </a:r>
          </a:p>
          <a:p>
            <a:pPr marL="360363" indent="-360363"/>
            <a:r>
              <a:rPr lang="en-US" altLang="zh-TW" b="1" dirty="0">
                <a:solidFill>
                  <a:srgbClr val="FF0066"/>
                </a:solidFill>
                <a:latin typeface="Segoe Print" panose="02000600000000000000" pitchFamily="2" charset="0"/>
              </a:rPr>
              <a:t>5 	found (used technology then found the wreck)</a:t>
            </a:r>
          </a:p>
          <a:p>
            <a:pPr marL="360363" indent="-360363"/>
            <a:r>
              <a:rPr lang="en-US" altLang="zh-TW" b="1" dirty="0">
                <a:solidFill>
                  <a:srgbClr val="FF0066"/>
                </a:solidFill>
                <a:latin typeface="Segoe Print" panose="02000600000000000000" pitchFamily="2" charset="0"/>
              </a:rPr>
              <a:t>6 	had visited (people visited </a:t>
            </a:r>
            <a:r>
              <a:rPr lang="en-US" altLang="zh-TW" b="1" u="sng" dirty="0">
                <a:solidFill>
                  <a:srgbClr val="FF0066"/>
                </a:solidFill>
                <a:latin typeface="Segoe Print" panose="02000600000000000000" pitchFamily="2" charset="0"/>
              </a:rPr>
              <a:t>before</a:t>
            </a:r>
            <a:r>
              <a:rPr lang="en-US" altLang="zh-TW" b="1" dirty="0">
                <a:solidFill>
                  <a:srgbClr val="FF0066"/>
                </a:solidFill>
                <a:latin typeface="Segoe Print" panose="02000600000000000000" pitchFamily="2" charset="0"/>
              </a:rPr>
              <a:t> Ballard returned)</a:t>
            </a:r>
            <a:endParaRPr lang="zh-TW" altLang="en-US" b="1" dirty="0">
              <a:solidFill>
                <a:srgbClr val="FF0066"/>
              </a:solidFill>
              <a:latin typeface="Segoe Print" panose="02000600000000000000" pitchFamily="2" charset="0"/>
            </a:endParaRPr>
          </a:p>
        </p:txBody>
      </p:sp>
      <p:sp>
        <p:nvSpPr>
          <p:cNvPr id="10" name="矩形 9"/>
          <p:cNvSpPr/>
          <p:nvPr/>
        </p:nvSpPr>
        <p:spPr>
          <a:xfrm>
            <a:off x="708916" y="889440"/>
            <a:ext cx="8096036" cy="2708434"/>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When </a:t>
            </a:r>
            <a:r>
              <a:rPr lang="en-US" altLang="zh-TW" sz="2000" i="1" dirty="0">
                <a:latin typeface="Calibri" panose="020F0502020204030204" pitchFamily="34" charset="0"/>
              </a:rPr>
              <a:t>Titanic</a:t>
            </a:r>
            <a:r>
              <a:rPr lang="en-US" altLang="zh-TW" sz="2000" dirty="0">
                <a:latin typeface="Calibri" panose="020F0502020204030204" pitchFamily="34" charset="0"/>
              </a:rPr>
              <a:t> hit the iceberg, it </a:t>
            </a:r>
            <a:r>
              <a:rPr lang="en-US" altLang="zh-TW" sz="2000" i="1" dirty="0">
                <a:latin typeface="Calibri" panose="020F0502020204030204" pitchFamily="34" charset="0"/>
              </a:rPr>
              <a:t>was / had been </a:t>
            </a:r>
            <a:r>
              <a:rPr lang="en-US" altLang="zh-TW" sz="2000" dirty="0">
                <a:latin typeface="Calibri" panose="020F0502020204030204" pitchFamily="34" charset="0"/>
              </a:rPr>
              <a:t>at sea for five days.</a:t>
            </a:r>
          </a:p>
          <a:p>
            <a:pPr marL="360000" indent="-360000">
              <a:spcBef>
                <a:spcPts val="600"/>
              </a:spcBef>
            </a:pPr>
            <a:r>
              <a:rPr lang="en-US" altLang="zh-TW" sz="2000" dirty="0">
                <a:latin typeface="Calibri" panose="020F0502020204030204" pitchFamily="34" charset="0"/>
              </a:rPr>
              <a:t>2 	When </a:t>
            </a:r>
            <a:r>
              <a:rPr lang="en-US" altLang="zh-TW" sz="2000" i="1" dirty="0">
                <a:latin typeface="Calibri" panose="020F0502020204030204" pitchFamily="34" charset="0"/>
              </a:rPr>
              <a:t>Titanic</a:t>
            </a:r>
            <a:r>
              <a:rPr lang="en-US" altLang="zh-TW" sz="2000" dirty="0">
                <a:latin typeface="Calibri" panose="020F0502020204030204" pitchFamily="34" charset="0"/>
              </a:rPr>
              <a:t> hit the iceberg, it </a:t>
            </a:r>
            <a:r>
              <a:rPr lang="en-US" altLang="zh-TW" sz="2000" i="1" dirty="0">
                <a:latin typeface="Calibri" panose="020F0502020204030204" pitchFamily="34" charset="0"/>
              </a:rPr>
              <a:t>sank / had sunk</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3 	By the time they sounded the ship’s alarm, it </a:t>
            </a:r>
            <a:r>
              <a:rPr lang="en-US" altLang="zh-TW" sz="2000" i="1" dirty="0">
                <a:latin typeface="Calibri" panose="020F0502020204030204" pitchFamily="34" charset="0"/>
              </a:rPr>
              <a:t>was / had been </a:t>
            </a:r>
            <a:r>
              <a:rPr lang="en-US" altLang="zh-TW" sz="2000" dirty="0">
                <a:latin typeface="Calibri" panose="020F0502020204030204" pitchFamily="34" charset="0"/>
              </a:rPr>
              <a:t>too late.</a:t>
            </a:r>
          </a:p>
          <a:p>
            <a:pPr marL="360000" indent="-360000">
              <a:spcBef>
                <a:spcPts val="600"/>
              </a:spcBef>
            </a:pPr>
            <a:r>
              <a:rPr lang="en-US" altLang="zh-TW" sz="2000" dirty="0">
                <a:latin typeface="Calibri" panose="020F0502020204030204" pitchFamily="34" charset="0"/>
              </a:rPr>
              <a:t>4 	By the time a rescue boat came, many people </a:t>
            </a:r>
            <a:r>
              <a:rPr lang="en-US" altLang="zh-TW" sz="2000" i="1" dirty="0">
                <a:latin typeface="Calibri" panose="020F0502020204030204" pitchFamily="34" charset="0"/>
              </a:rPr>
              <a:t>died / had died</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5 	When Ballard used video technology, he </a:t>
            </a:r>
            <a:r>
              <a:rPr lang="en-US" altLang="zh-TW" sz="2000" i="1" dirty="0">
                <a:latin typeface="Calibri" panose="020F0502020204030204" pitchFamily="34" charset="0"/>
              </a:rPr>
              <a:t>found / had found </a:t>
            </a:r>
            <a:r>
              <a:rPr lang="en-US" altLang="zh-TW" sz="2000" dirty="0">
                <a:latin typeface="Calibri" panose="020F0502020204030204" pitchFamily="34" charset="0"/>
              </a:rPr>
              <a:t>the wreck.</a:t>
            </a:r>
          </a:p>
          <a:p>
            <a:pPr marL="360000" indent="-360000">
              <a:spcBef>
                <a:spcPts val="600"/>
              </a:spcBef>
            </a:pPr>
            <a:r>
              <a:rPr lang="en-US" altLang="zh-TW" sz="2000" dirty="0">
                <a:latin typeface="Calibri" panose="020F0502020204030204" pitchFamily="34" charset="0"/>
              </a:rPr>
              <a:t>6 	By the time Ballard returned to the site, several people </a:t>
            </a:r>
            <a:r>
              <a:rPr lang="en-US" altLang="zh-TW" sz="2000" i="1" dirty="0">
                <a:latin typeface="Calibri" panose="020F0502020204030204" pitchFamily="34" charset="0"/>
              </a:rPr>
              <a:t>visited / had visited </a:t>
            </a:r>
            <a:r>
              <a:rPr lang="en-US" altLang="zh-TW" sz="2000" dirty="0">
                <a:latin typeface="Calibri" panose="020F0502020204030204" pitchFamily="34" charset="0"/>
              </a:rPr>
              <a:t>it.</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left)">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wipe(left)">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77236161-551A-4C75-9E07-AFAD4C604F56}"/>
              </a:ext>
            </a:extLst>
          </p:cNvPr>
          <p:cNvSpPr/>
          <p:nvPr/>
        </p:nvSpPr>
        <p:spPr>
          <a:xfrm>
            <a:off x="346006" y="320715"/>
            <a:ext cx="848880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Use the past perfect simple to answer the questions with your own ideas. Then work in pairs and compare your answers.</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7FEB6AA2-17FC-44A4-9C87-263EEE6D863A}"/>
              </a:ext>
            </a:extLst>
          </p:cNvPr>
          <p:cNvSpPr/>
          <p:nvPr/>
        </p:nvSpPr>
        <p:spPr>
          <a:xfrm>
            <a:off x="806849" y="3429000"/>
            <a:ext cx="7998104" cy="2416046"/>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1 	The ship hadn’t seen the iceberg in time. / They didn’t have the advance warning systems that modern ships have.</a:t>
            </a:r>
          </a:p>
          <a:p>
            <a:pPr marL="360363" indent="-360363">
              <a:spcBef>
                <a:spcPts val="600"/>
              </a:spcBef>
            </a:pPr>
            <a:r>
              <a:rPr lang="en-US" altLang="zh-TW" b="1" dirty="0">
                <a:solidFill>
                  <a:srgbClr val="FF0066"/>
                </a:solidFill>
                <a:latin typeface="Segoe Print" panose="02000600000000000000" pitchFamily="2" charset="0"/>
              </a:rPr>
              <a:t>2 	They hadn’t put enough lifeboats on the ship.</a:t>
            </a:r>
          </a:p>
          <a:p>
            <a:pPr marL="360363" indent="-360363">
              <a:spcBef>
                <a:spcPts val="600"/>
              </a:spcBef>
            </a:pPr>
            <a:r>
              <a:rPr lang="en-US" altLang="zh-TW" b="1" dirty="0">
                <a:solidFill>
                  <a:srgbClr val="FF0066"/>
                </a:solidFill>
                <a:latin typeface="Segoe Print" panose="02000600000000000000" pitchFamily="2" charset="0"/>
              </a:rPr>
              <a:t>3 	People hadn’t treated </a:t>
            </a:r>
            <a:r>
              <a:rPr lang="en-US" altLang="zh-TW" b="1" i="1" dirty="0">
                <a:solidFill>
                  <a:srgbClr val="FF0066"/>
                </a:solidFill>
                <a:latin typeface="Segoe Print" panose="02000600000000000000" pitchFamily="2" charset="0"/>
              </a:rPr>
              <a:t>Titanic’s</a:t>
            </a:r>
            <a:r>
              <a:rPr lang="en-US" altLang="zh-TW" b="1" dirty="0">
                <a:solidFill>
                  <a:srgbClr val="FF0066"/>
                </a:solidFill>
                <a:latin typeface="Segoe Print" panose="02000600000000000000" pitchFamily="2" charset="0"/>
              </a:rPr>
              <a:t> remains with respect.</a:t>
            </a:r>
          </a:p>
          <a:p>
            <a:pPr marL="360363" indent="-360363">
              <a:spcBef>
                <a:spcPts val="600"/>
              </a:spcBef>
            </a:pPr>
            <a:r>
              <a:rPr lang="en-US" altLang="zh-TW" b="1" dirty="0">
                <a:solidFill>
                  <a:srgbClr val="FF0066"/>
                </a:solidFill>
                <a:latin typeface="Segoe Print" panose="02000600000000000000" pitchFamily="2" charset="0"/>
              </a:rPr>
              <a:t>4 	They had decided it was a romantic place.</a:t>
            </a:r>
          </a:p>
          <a:p>
            <a:pPr marL="360363" indent="-360363">
              <a:spcBef>
                <a:spcPts val="600"/>
              </a:spcBef>
            </a:pPr>
            <a:r>
              <a:rPr lang="en-US" altLang="zh-TW" b="1" dirty="0">
                <a:solidFill>
                  <a:srgbClr val="FF0066"/>
                </a:solidFill>
                <a:latin typeface="Segoe Print" panose="02000600000000000000" pitchFamily="2" charset="0"/>
              </a:rPr>
              <a:t>5 	He had decided to make a film about the disaster.</a:t>
            </a:r>
            <a:endParaRPr lang="zh-TW" altLang="en-US" b="1" dirty="0">
              <a:solidFill>
                <a:srgbClr val="FF0066"/>
              </a:solidFill>
              <a:latin typeface="Segoe Print" panose="02000600000000000000" pitchFamily="2" charset="0"/>
            </a:endParaRPr>
          </a:p>
        </p:txBody>
      </p:sp>
      <p:sp>
        <p:nvSpPr>
          <p:cNvPr id="10" name="矩形 9"/>
          <p:cNvSpPr/>
          <p:nvPr/>
        </p:nvSpPr>
        <p:spPr>
          <a:xfrm>
            <a:off x="708917" y="1197664"/>
            <a:ext cx="8096036" cy="193899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Why did </a:t>
            </a:r>
            <a:r>
              <a:rPr lang="en-US" altLang="zh-TW" sz="2000" i="1" dirty="0">
                <a:latin typeface="Calibri" panose="020F0502020204030204" pitchFamily="34" charset="0"/>
              </a:rPr>
              <a:t>Titanic</a:t>
            </a:r>
            <a:r>
              <a:rPr lang="en-US" altLang="zh-TW" sz="2000" dirty="0">
                <a:latin typeface="Calibri" panose="020F0502020204030204" pitchFamily="34" charset="0"/>
              </a:rPr>
              <a:t> collide with an iceberg?</a:t>
            </a:r>
          </a:p>
          <a:p>
            <a:pPr marL="360000" indent="-360000">
              <a:spcBef>
                <a:spcPts val="600"/>
              </a:spcBef>
            </a:pPr>
            <a:r>
              <a:rPr lang="en-US" altLang="zh-TW" sz="2000" dirty="0">
                <a:latin typeface="Calibri" panose="020F0502020204030204" pitchFamily="34" charset="0"/>
              </a:rPr>
              <a:t>2 	Why did so many people die when the ship sank?</a:t>
            </a:r>
          </a:p>
          <a:p>
            <a:pPr marL="360000" indent="-360000">
              <a:spcBef>
                <a:spcPts val="600"/>
              </a:spcBef>
            </a:pPr>
            <a:r>
              <a:rPr lang="en-US" altLang="zh-TW" sz="2000" dirty="0">
                <a:latin typeface="Calibri" panose="020F0502020204030204" pitchFamily="34" charset="0"/>
              </a:rPr>
              <a:t>3 	Why was Ballard upset in 2004?</a:t>
            </a:r>
          </a:p>
          <a:p>
            <a:pPr marL="360000" indent="-360000">
              <a:spcBef>
                <a:spcPts val="600"/>
              </a:spcBef>
            </a:pPr>
            <a:r>
              <a:rPr lang="en-US" altLang="zh-TW" sz="2000" dirty="0">
                <a:latin typeface="Calibri" panose="020F0502020204030204" pitchFamily="34" charset="0"/>
              </a:rPr>
              <a:t>4 	Why do you think a couple got married at the wreck site?</a:t>
            </a:r>
          </a:p>
          <a:p>
            <a:pPr marL="360000" indent="-360000">
              <a:spcBef>
                <a:spcPts val="600"/>
              </a:spcBef>
            </a:pPr>
            <a:r>
              <a:rPr lang="en-US" altLang="zh-TW" sz="2000" dirty="0">
                <a:latin typeface="Calibri" panose="020F0502020204030204" pitchFamily="34" charset="0"/>
              </a:rPr>
              <a:t>5 	Why do you think James Cameron visited the wreck?</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left)">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wipe(left)">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wipe(left)">
                                      <p:cBhvr>
                                        <p:cTn id="20" dur="500"/>
                                        <p:tgtEl>
                                          <p:spTgt spid="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wipe(left)">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wipe(left)">
                                      <p:cBhvr>
                                        <p:cTn id="30"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80483" y="1158419"/>
            <a:ext cx="8113559" cy="3535968"/>
          </a:xfrm>
          <a:prstGeom prst="rect">
            <a:avLst/>
          </a:prstGeom>
        </p:spPr>
        <p:txBody>
          <a:bodyPr wrap="square">
            <a:spAutoFit/>
          </a:bodyPr>
          <a:lstStyle/>
          <a:p>
            <a:pPr>
              <a:lnSpc>
                <a:spcPts val="2700"/>
              </a:lnSpc>
            </a:pPr>
            <a:r>
              <a:rPr lang="en-US" altLang="zh-TW" sz="2000" dirty="0">
                <a:latin typeface="Calibri" panose="020F0502020204030204" pitchFamily="34" charset="0"/>
              </a:rPr>
              <a:t>Captain Henry Morgan 1 _______________ (be) one of the most famous pirates of the seventeenth century. In 2010, archaeologists </a:t>
            </a:r>
          </a:p>
          <a:p>
            <a:pPr>
              <a:lnSpc>
                <a:spcPts val="2700"/>
              </a:lnSpc>
            </a:pPr>
            <a:r>
              <a:rPr lang="en-US" altLang="zh-TW" sz="2000" dirty="0">
                <a:latin typeface="Calibri" panose="020F0502020204030204" pitchFamily="34" charset="0"/>
              </a:rPr>
              <a:t>2 _______________ (begin) to lift cannons from a ship they </a:t>
            </a:r>
          </a:p>
          <a:p>
            <a:pPr>
              <a:lnSpc>
                <a:spcPts val="2700"/>
              </a:lnSpc>
            </a:pPr>
            <a:r>
              <a:rPr lang="en-US" altLang="zh-TW" sz="2000" dirty="0">
                <a:latin typeface="Calibri" panose="020F0502020204030204" pitchFamily="34" charset="0"/>
              </a:rPr>
              <a:t>3 _______________ (discover) two years earlier, near the coast of Panama. The archaeologists 4 _______________ (feel) confident that the ship was Morgan’s main ship, Satisfaction. This ship and several others </a:t>
            </a:r>
          </a:p>
          <a:p>
            <a:pPr>
              <a:lnSpc>
                <a:spcPts val="2700"/>
              </a:lnSpc>
            </a:pPr>
            <a:r>
              <a:rPr lang="en-US" altLang="zh-TW" sz="2000" dirty="0">
                <a:latin typeface="Calibri" panose="020F0502020204030204" pitchFamily="34" charset="0"/>
              </a:rPr>
              <a:t>5 _______________ (sink) in 1671 when they 6 _______________ (hit) rocks. Three years later, after Morgan 7 _______________ (become) extremely rich from pirate attacks, he 8_______________ (retire) from pirate activities to become the governor of Jamaica.</a:t>
            </a:r>
            <a:endParaRPr lang="zh-TW" altLang="en-US" sz="2000" dirty="0">
              <a:latin typeface="Calibri" panose="020F0502020204030204" pitchFamily="34" charset="0"/>
            </a:endParaRPr>
          </a:p>
        </p:txBody>
      </p:sp>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text with the past simple and past perfect simple forms of the verbs.</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986590BC-C8D3-43E1-B03A-3E086457FDA4}"/>
              </a:ext>
            </a:extLst>
          </p:cNvPr>
          <p:cNvSpPr/>
          <p:nvPr/>
        </p:nvSpPr>
        <p:spPr>
          <a:xfrm>
            <a:off x="4039511" y="1217104"/>
            <a:ext cx="81956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was</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C1AA8777-69D8-47F2-A025-25718595EC67}"/>
              </a:ext>
            </a:extLst>
          </p:cNvPr>
          <p:cNvSpPr/>
          <p:nvPr/>
        </p:nvSpPr>
        <p:spPr>
          <a:xfrm>
            <a:off x="1450079" y="1909040"/>
            <a:ext cx="857927"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began</a:t>
            </a:r>
            <a:endParaRPr lang="zh-TW" altLang="en-US" b="1" dirty="0">
              <a:solidFill>
                <a:srgbClr val="FF0066"/>
              </a:solidFill>
              <a:latin typeface="Segoe Print" panose="02000600000000000000" pitchFamily="2" charset="0"/>
            </a:endParaRPr>
          </a:p>
        </p:txBody>
      </p:sp>
      <p:pic>
        <p:nvPicPr>
          <p:cNvPr id="11268" name="Picture 4"/>
          <p:cNvPicPr>
            <a:picLocks noChangeAspect="1" noChangeArrowheads="1"/>
          </p:cNvPicPr>
          <p:nvPr/>
        </p:nvPicPr>
        <p:blipFill>
          <a:blip r:embed="rId2" cstate="print"/>
          <a:srcRect/>
          <a:stretch>
            <a:fillRect/>
          </a:stretch>
        </p:blipFill>
        <p:spPr bwMode="auto">
          <a:xfrm>
            <a:off x="5891514" y="4369528"/>
            <a:ext cx="3029201" cy="1939359"/>
          </a:xfrm>
          <a:prstGeom prst="rect">
            <a:avLst/>
          </a:prstGeom>
          <a:noFill/>
          <a:ln w="9525">
            <a:noFill/>
            <a:miter lim="800000"/>
            <a:headEnd/>
            <a:tailEnd/>
          </a:ln>
        </p:spPr>
      </p:pic>
      <p:sp>
        <p:nvSpPr>
          <p:cNvPr id="14" name="矩形 13">
            <a:extLst>
              <a:ext uri="{FF2B5EF4-FFF2-40B4-BE49-F238E27FC236}">
                <a16:creationId xmlns:a16="http://schemas.microsoft.com/office/drawing/2014/main" id="{986590BC-C8D3-43E1-B03A-3E086457FDA4}"/>
              </a:ext>
            </a:extLst>
          </p:cNvPr>
          <p:cNvSpPr/>
          <p:nvPr/>
        </p:nvSpPr>
        <p:spPr>
          <a:xfrm>
            <a:off x="966982" y="2256399"/>
            <a:ext cx="208441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had discovered</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986590BC-C8D3-43E1-B03A-3E086457FDA4}"/>
              </a:ext>
            </a:extLst>
          </p:cNvPr>
          <p:cNvSpPr/>
          <p:nvPr/>
        </p:nvSpPr>
        <p:spPr>
          <a:xfrm>
            <a:off x="3676745" y="2593351"/>
            <a:ext cx="87273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felt</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986590BC-C8D3-43E1-B03A-3E086457FDA4}"/>
              </a:ext>
            </a:extLst>
          </p:cNvPr>
          <p:cNvSpPr/>
          <p:nvPr/>
        </p:nvSpPr>
        <p:spPr>
          <a:xfrm>
            <a:off x="1362767" y="3286057"/>
            <a:ext cx="128740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had sunk</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986590BC-C8D3-43E1-B03A-3E086457FDA4}"/>
              </a:ext>
            </a:extLst>
          </p:cNvPr>
          <p:cNvSpPr/>
          <p:nvPr/>
        </p:nvSpPr>
        <p:spPr>
          <a:xfrm>
            <a:off x="6419438" y="3286057"/>
            <a:ext cx="103930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hit</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986590BC-C8D3-43E1-B03A-3E086457FDA4}"/>
              </a:ext>
            </a:extLst>
          </p:cNvPr>
          <p:cNvSpPr/>
          <p:nvPr/>
        </p:nvSpPr>
        <p:spPr>
          <a:xfrm>
            <a:off x="4419807" y="3637493"/>
            <a:ext cx="175168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had become</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986590BC-C8D3-43E1-B03A-3E086457FDA4}"/>
              </a:ext>
            </a:extLst>
          </p:cNvPr>
          <p:cNvSpPr/>
          <p:nvPr/>
        </p:nvSpPr>
        <p:spPr>
          <a:xfrm>
            <a:off x="3798313" y="3969598"/>
            <a:ext cx="150232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retired</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P spid="15" grpId="0"/>
      <p:bldP spid="16" grpId="0"/>
      <p:bldP spid="17" grpId="0"/>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cstate="print"/>
          <a:srcRect/>
          <a:stretch>
            <a:fillRect/>
          </a:stretch>
        </p:blipFill>
        <p:spPr bwMode="auto">
          <a:xfrm>
            <a:off x="746190" y="4014613"/>
            <a:ext cx="5018003" cy="2009638"/>
          </a:xfrm>
          <a:prstGeom prst="rect">
            <a:avLst/>
          </a:prstGeom>
          <a:noFill/>
          <a:ln w="9525">
            <a:noFill/>
            <a:miter lim="800000"/>
            <a:headEnd/>
            <a:tailEnd/>
          </a:ln>
        </p:spPr>
      </p:pic>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2805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two pairs within a group of four. Read these puzzles. Then follow the instructions.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3" cstate="print"/>
          <a:stretch>
            <a:fillRect/>
          </a:stretch>
        </p:blipFill>
        <p:spPr>
          <a:xfrm>
            <a:off x="2046226" y="293791"/>
            <a:ext cx="1209499" cy="468359"/>
          </a:xfrm>
          <a:prstGeom prst="rect">
            <a:avLst/>
          </a:prstGeom>
        </p:spPr>
      </p:pic>
      <p:sp>
        <p:nvSpPr>
          <p:cNvPr id="12" name="矩形 11">
            <a:extLst>
              <a:ext uri="{FF2B5EF4-FFF2-40B4-BE49-F238E27FC236}">
                <a16:creationId xmlns:a16="http://schemas.microsoft.com/office/drawing/2014/main" id="{B2A53E07-7011-42FA-861F-E52F34337348}"/>
              </a:ext>
            </a:extLst>
          </p:cNvPr>
          <p:cNvSpPr/>
          <p:nvPr/>
        </p:nvSpPr>
        <p:spPr>
          <a:xfrm>
            <a:off x="679396" y="1777860"/>
            <a:ext cx="7706918" cy="733534"/>
          </a:xfrm>
          <a:prstGeom prst="rect">
            <a:avLst/>
          </a:prstGeom>
        </p:spPr>
        <p:txBody>
          <a:bodyPr wrap="square">
            <a:spAutoFit/>
          </a:bodyPr>
          <a:lstStyle/>
          <a:p>
            <a:pPr marL="363538" indent="-363538">
              <a:spcBef>
                <a:spcPts val="200"/>
              </a:spcBef>
            </a:pPr>
            <a:r>
              <a:rPr lang="en-US" altLang="zh-TW" sz="2000" dirty="0">
                <a:solidFill>
                  <a:srgbClr val="000000"/>
                </a:solidFill>
                <a:latin typeface="Calibri" panose="020F0502020204030204" pitchFamily="34" charset="0"/>
              </a:rPr>
              <a:t>Pair A: 	Turn to </a:t>
            </a:r>
            <a:r>
              <a:rPr lang="en-US" altLang="zh-TW" sz="2000" dirty="0">
                <a:solidFill>
                  <a:srgbClr val="000000"/>
                </a:solidFill>
                <a:latin typeface="Calibri" panose="020F0502020204030204" pitchFamily="34" charset="0"/>
                <a:hlinkClick r:id="rId4" action="ppaction://hlinksldjump"/>
              </a:rPr>
              <a:t>page 153</a:t>
            </a:r>
            <a:r>
              <a:rPr lang="en-US" altLang="zh-TW" sz="2000" dirty="0">
                <a:solidFill>
                  <a:srgbClr val="000000"/>
                </a:solidFill>
                <a:latin typeface="Calibri" panose="020F0502020204030204" pitchFamily="34" charset="0"/>
              </a:rPr>
              <a:t> and follow the instructions.</a:t>
            </a:r>
          </a:p>
          <a:p>
            <a:pPr marL="363538" indent="-363538">
              <a:spcBef>
                <a:spcPts val="200"/>
              </a:spcBef>
            </a:pPr>
            <a:r>
              <a:rPr lang="en-US" altLang="zh-TW" sz="2000" dirty="0">
                <a:solidFill>
                  <a:srgbClr val="000000"/>
                </a:solidFill>
                <a:latin typeface="Calibri" panose="020F0502020204030204" pitchFamily="34" charset="0"/>
              </a:rPr>
              <a:t>Pair B: 	Turn to </a:t>
            </a:r>
            <a:r>
              <a:rPr lang="en-US" altLang="zh-TW" sz="2000" dirty="0">
                <a:solidFill>
                  <a:srgbClr val="000000"/>
                </a:solidFill>
                <a:latin typeface="Calibri" panose="020F0502020204030204" pitchFamily="34" charset="0"/>
                <a:hlinkClick r:id="rId4" action="ppaction://hlinksldjump"/>
              </a:rPr>
              <a:t>page 154</a:t>
            </a:r>
            <a:r>
              <a:rPr lang="en-US" altLang="zh-TW" sz="2000" dirty="0">
                <a:solidFill>
                  <a:srgbClr val="000000"/>
                </a:solidFill>
                <a:latin typeface="Calibri" panose="020F0502020204030204" pitchFamily="34" charset="0"/>
              </a:rPr>
              <a:t> and follow the instructions.</a:t>
            </a:r>
            <a:endParaRPr lang="zh-TW" altLang="en-US" sz="2000" dirty="0">
              <a:solidFill>
                <a:srgbClr val="000000"/>
              </a:solidFill>
              <a:latin typeface="Calibri" panose="020F0502020204030204" pitchFamily="34" charset="0"/>
            </a:endParaRPr>
          </a:p>
        </p:txBody>
      </p:sp>
      <p:pic>
        <p:nvPicPr>
          <p:cNvPr id="12290" name="Picture 2"/>
          <p:cNvPicPr>
            <a:picLocks noChangeAspect="1" noChangeArrowheads="1"/>
          </p:cNvPicPr>
          <p:nvPr/>
        </p:nvPicPr>
        <p:blipFill>
          <a:blip r:embed="rId5" cstate="print"/>
          <a:srcRect/>
          <a:stretch>
            <a:fillRect/>
          </a:stretch>
        </p:blipFill>
        <p:spPr bwMode="auto">
          <a:xfrm>
            <a:off x="753044" y="2651042"/>
            <a:ext cx="5011149" cy="1201220"/>
          </a:xfrm>
          <a:prstGeom prst="rect">
            <a:avLst/>
          </a:prstGeom>
          <a:noFill/>
          <a:ln w="9525">
            <a:noFill/>
            <a:miter lim="800000"/>
            <a:headEnd/>
            <a:tailEnd/>
          </a:ln>
        </p:spPr>
      </p:pic>
      <p:sp>
        <p:nvSpPr>
          <p:cNvPr id="19" name="矩形 18">
            <a:extLst>
              <a:ext uri="{FF2B5EF4-FFF2-40B4-BE49-F238E27FC236}">
                <a16:creationId xmlns:a16="http://schemas.microsoft.com/office/drawing/2014/main" id="{7D626AF4-0921-4902-8EDE-58A94AED404B}"/>
              </a:ext>
            </a:extLst>
          </p:cNvPr>
          <p:cNvSpPr/>
          <p:nvPr/>
        </p:nvSpPr>
        <p:spPr>
          <a:xfrm>
            <a:off x="5984111" y="2651042"/>
            <a:ext cx="3101938" cy="2031325"/>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Ask the students to refer to the Communication activities at the back of the Student’s Book for the solutions. Pair A should go to page 153 and pair B to page 154.</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7700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284361" y="33442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dirty="0">
                <a:latin typeface="Calibri" panose="020F0502020204030204" pitchFamily="34" charset="0"/>
                <a:cs typeface="Calibri" panose="020F0502020204030204" pitchFamily="34" charset="0"/>
              </a:rPr>
              <a:t>Work in pairs. Complete this sentence in as many ways as you can. Use the past perfect simple. Take turns to begin another sentence with </a:t>
            </a:r>
            <a:r>
              <a:rPr lang="en-US" altLang="zh-TW" sz="2000" i="1" dirty="0">
                <a:latin typeface="Calibri" panose="020F0502020204030204" pitchFamily="34" charset="0"/>
                <a:cs typeface="Calibri" panose="020F0502020204030204" pitchFamily="34" charset="0"/>
              </a:rPr>
              <a:t>By the time</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B2A53E07-7011-42FA-861F-E52F34337348}"/>
              </a:ext>
            </a:extLst>
          </p:cNvPr>
          <p:cNvSpPr/>
          <p:nvPr/>
        </p:nvSpPr>
        <p:spPr>
          <a:xfrm>
            <a:off x="675468" y="1171686"/>
            <a:ext cx="8098026" cy="400110"/>
          </a:xfrm>
          <a:prstGeom prst="rect">
            <a:avLst/>
          </a:prstGeom>
        </p:spPr>
        <p:txBody>
          <a:bodyPr wrap="square">
            <a:spAutoFit/>
          </a:bodyPr>
          <a:lstStyle/>
          <a:p>
            <a:pPr marL="363538" indent="-363538">
              <a:spcBef>
                <a:spcPts val="200"/>
              </a:spcBef>
            </a:pPr>
            <a:r>
              <a:rPr lang="en-US" altLang="zh-TW" sz="2000" i="1" dirty="0">
                <a:solidFill>
                  <a:srgbClr val="0080FF"/>
                </a:solidFill>
                <a:latin typeface="Calibri" panose="020F0502020204030204" pitchFamily="34" charset="0"/>
              </a:rPr>
              <a:t>By the time this lesson started , ...</a:t>
            </a:r>
            <a:endParaRPr lang="zh-TW" altLang="en-US" sz="2000" i="1" dirty="0">
              <a:solidFill>
                <a:srgbClr val="0080FF"/>
              </a:solidFill>
              <a:latin typeface="Calibri" panose="020F0502020204030204" pitchFamily="34" charset="0"/>
            </a:endParaRPr>
          </a:p>
        </p:txBody>
      </p:sp>
    </p:spTree>
    <p:extLst>
      <p:ext uri="{BB962C8B-B14F-4D97-AF65-F5344CB8AC3E}">
        <p14:creationId xmlns:p14="http://schemas.microsoft.com/office/powerpoint/2010/main" val="3770058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824480" cy="892552"/>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3c</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Love and death in the sea</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37970" y="1546451"/>
            <a:ext cx="8366236"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Discuss the questions.</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27485" y="961620"/>
            <a:ext cx="8376721"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rgbClr val="E60000"/>
              </a:solidFill>
              <a:latin typeface="Calibri" panose="020F0502020204030204" pitchFamily="34" charset="0"/>
            </a:endParaRPr>
          </a:p>
        </p:txBody>
      </p:sp>
      <p:sp>
        <p:nvSpPr>
          <p:cNvPr id="4" name="矩形 3">
            <a:extLst>
              <a:ext uri="{FF2B5EF4-FFF2-40B4-BE49-F238E27FC236}">
                <a16:creationId xmlns:a16="http://schemas.microsoft.com/office/drawing/2014/main" id="{88161F3C-C599-498A-A1DE-D741E3E22345}"/>
              </a:ext>
            </a:extLst>
          </p:cNvPr>
          <p:cNvSpPr/>
          <p:nvPr/>
        </p:nvSpPr>
        <p:spPr>
          <a:xfrm>
            <a:off x="691690" y="1900722"/>
            <a:ext cx="8012516" cy="784830"/>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Where’s the best place to go swimming? A pool, a lake, the sea, … ?</a:t>
            </a:r>
          </a:p>
          <a:p>
            <a:pPr marL="363538" indent="-363538">
              <a:spcBef>
                <a:spcPts val="600"/>
              </a:spcBef>
            </a:pPr>
            <a:r>
              <a:rPr lang="en-US" altLang="zh-TW" sz="2000" dirty="0">
                <a:solidFill>
                  <a:srgbClr val="000000"/>
                </a:solidFill>
                <a:latin typeface="Calibri" panose="020F0502020204030204" pitchFamily="34" charset="0"/>
              </a:rPr>
              <a:t>2 	What kind of problems can swimmers have in each place?</a:t>
            </a:r>
            <a:endParaRPr lang="zh-TW" altLang="en-US" sz="2000" dirty="0">
              <a:solidFill>
                <a:srgbClr val="000000"/>
              </a:solidFill>
              <a:latin typeface="Calibri" panose="020F0502020204030204" pitchFamily="34" charset="0"/>
            </a:endParaRPr>
          </a:p>
        </p:txBody>
      </p:sp>
      <p:sp>
        <p:nvSpPr>
          <p:cNvPr id="7" name="矩形 6">
            <a:extLst>
              <a:ext uri="{FF2B5EF4-FFF2-40B4-BE49-F238E27FC236}">
                <a16:creationId xmlns:a16="http://schemas.microsoft.com/office/drawing/2014/main" id="{54223FE9-334C-432D-800B-3E1EE15DEC87}"/>
              </a:ext>
            </a:extLst>
          </p:cNvPr>
          <p:cNvSpPr/>
          <p:nvPr/>
        </p:nvSpPr>
        <p:spPr>
          <a:xfrm>
            <a:off x="548740" y="2685552"/>
            <a:ext cx="8486451" cy="3558667"/>
          </a:xfrm>
          <a:prstGeom prst="rect">
            <a:avLst/>
          </a:prstGeom>
        </p:spPr>
        <p:txBody>
          <a:bodyPr wrap="square">
            <a:spAutoFit/>
          </a:bodyPr>
          <a:lstStyle/>
          <a:p>
            <a:pPr>
              <a:lnSpc>
                <a:spcPts val="1800"/>
              </a:lnSpc>
            </a:pPr>
            <a:r>
              <a:rPr lang="en-US" altLang="zh-TW" sz="1600" b="1" dirty="0">
                <a:solidFill>
                  <a:srgbClr val="FF0066"/>
                </a:solidFill>
                <a:latin typeface="Segoe Print" panose="02000600000000000000" pitchFamily="2" charset="0"/>
              </a:rPr>
              <a:t>1 &amp; 2 Students’ own ideas. Here are some arguments for and against, and some problems:</a:t>
            </a:r>
          </a:p>
          <a:p>
            <a:pPr>
              <a:lnSpc>
                <a:spcPts val="1800"/>
              </a:lnSpc>
            </a:pPr>
            <a:r>
              <a:rPr lang="en-US" altLang="zh-TW" sz="1600" b="1" dirty="0">
                <a:solidFill>
                  <a:srgbClr val="FF0066"/>
                </a:solidFill>
                <a:latin typeface="Segoe Print" panose="02000600000000000000" pitchFamily="2" charset="0"/>
              </a:rPr>
              <a:t>A (natural) pool or a lake:</a:t>
            </a:r>
          </a:p>
          <a:p>
            <a:pPr>
              <a:lnSpc>
                <a:spcPts val="1800"/>
              </a:lnSpc>
            </a:pPr>
            <a:r>
              <a:rPr lang="en-US" altLang="zh-TW" sz="1600" b="1" dirty="0">
                <a:solidFill>
                  <a:srgbClr val="FF0066"/>
                </a:solidFill>
                <a:latin typeface="Segoe Print" panose="02000600000000000000" pitchFamily="2" charset="0"/>
              </a:rPr>
              <a:t>(+) still and calm, easy to swim, often an attractive location, can do water sports on a big lake</a:t>
            </a:r>
          </a:p>
          <a:p>
            <a:pPr>
              <a:lnSpc>
                <a:spcPts val="1800"/>
              </a:lnSpc>
            </a:pPr>
            <a:r>
              <a:rPr lang="en-US" altLang="zh-TW" sz="1600" b="1" dirty="0">
                <a:solidFill>
                  <a:srgbClr val="FF0066"/>
                </a:solidFill>
                <a:latin typeface="Segoe Print" panose="02000600000000000000" pitchFamily="2" charset="0"/>
              </a:rPr>
              <a:t>(–) cold, perhaps very deep, could be plants and fish, could be bad for your health if you swallow the water</a:t>
            </a:r>
          </a:p>
          <a:p>
            <a:pPr>
              <a:lnSpc>
                <a:spcPts val="1800"/>
              </a:lnSpc>
            </a:pPr>
            <a:r>
              <a:rPr lang="en-US" altLang="zh-TW" sz="1600" b="1" dirty="0">
                <a:solidFill>
                  <a:srgbClr val="FF0066"/>
                </a:solidFill>
                <a:latin typeface="Segoe Print" panose="02000600000000000000" pitchFamily="2" charset="0"/>
              </a:rPr>
              <a:t>A (man-made swimming) pool:</a:t>
            </a:r>
          </a:p>
          <a:p>
            <a:pPr>
              <a:lnSpc>
                <a:spcPts val="1800"/>
              </a:lnSpc>
            </a:pPr>
            <a:r>
              <a:rPr lang="en-US" altLang="zh-TW" sz="1600" b="1" dirty="0">
                <a:solidFill>
                  <a:srgbClr val="FF0066"/>
                </a:solidFill>
                <a:latin typeface="Segoe Print" panose="02000600000000000000" pitchFamily="2" charset="0"/>
              </a:rPr>
              <a:t>(+) safe, not too deep, good changing and drying facilities, not too cold, lanes</a:t>
            </a:r>
          </a:p>
          <a:p>
            <a:pPr>
              <a:lnSpc>
                <a:spcPts val="1800"/>
              </a:lnSpc>
            </a:pPr>
            <a:r>
              <a:rPr lang="en-US" altLang="zh-TW" sz="1600" b="1" dirty="0">
                <a:solidFill>
                  <a:srgbClr val="FF0066"/>
                </a:solidFill>
                <a:latin typeface="Segoe Print" panose="02000600000000000000" pitchFamily="2" charset="0"/>
              </a:rPr>
              <a:t>(–) busy, boring, have to pay to go in, restrictions on diving and activities you can do, not always open, chlorine in the water hurts your eyes The sea:</a:t>
            </a:r>
          </a:p>
          <a:p>
            <a:pPr>
              <a:lnSpc>
                <a:spcPts val="1800"/>
              </a:lnSpc>
            </a:pPr>
            <a:r>
              <a:rPr lang="en-US" altLang="zh-TW" sz="1600" b="1" dirty="0">
                <a:solidFill>
                  <a:srgbClr val="FF0066"/>
                </a:solidFill>
                <a:latin typeface="Segoe Print" panose="02000600000000000000" pitchFamily="2" charset="0"/>
              </a:rPr>
              <a:t>(+) fun, challenging, salt helps you float, can do lots of games and activities and water sports, can splash and paddle as well as swim</a:t>
            </a:r>
          </a:p>
          <a:p>
            <a:pPr>
              <a:lnSpc>
                <a:spcPts val="1800"/>
              </a:lnSpc>
            </a:pPr>
            <a:r>
              <a:rPr lang="en-US" altLang="zh-TW" sz="1600" b="1" dirty="0">
                <a:solidFill>
                  <a:srgbClr val="FF0066"/>
                </a:solidFill>
                <a:latin typeface="Segoe Print" panose="02000600000000000000" pitchFamily="2" charset="0"/>
              </a:rPr>
              <a:t>(–) dangerous, difficult to swim, can be polluted, fish and seaweed can be a problem, often cold, salt hurts your eyes and makes you feel ill if you swallow it</a:t>
            </a:r>
            <a:endParaRPr lang="zh-TW" altLang="en-US" sz="1600" b="1" dirty="0">
              <a:solidFill>
                <a:srgbClr val="FF0066"/>
              </a:solidFill>
              <a:latin typeface="Segoe Print" panose="02000600000000000000" pitchFamily="2" charset="0"/>
            </a:endParaRPr>
          </a:p>
        </p:txBody>
      </p:sp>
      <p:sp>
        <p:nvSpPr>
          <p:cNvPr id="5" name="矩形 4">
            <a:extLst>
              <a:ext uri="{FF2B5EF4-FFF2-40B4-BE49-F238E27FC236}">
                <a16:creationId xmlns:a16="http://schemas.microsoft.com/office/drawing/2014/main" id="{35F6F74D-FB63-4253-9A36-2984AF7B47F8}"/>
              </a:ext>
            </a:extLst>
          </p:cNvPr>
          <p:cNvSpPr/>
          <p:nvPr/>
        </p:nvSpPr>
        <p:spPr>
          <a:xfrm>
            <a:off x="6170519" y="1486464"/>
            <a:ext cx="2403222" cy="338554"/>
          </a:xfrm>
          <a:prstGeom prst="rect">
            <a:avLst/>
          </a:prstGeom>
        </p:spPr>
        <p:txBody>
          <a:bodyPr wrap="none">
            <a:spAutoFit/>
          </a:bodyPr>
          <a:lstStyle/>
          <a:p>
            <a:pPr>
              <a:spcBef>
                <a:spcPts val="600"/>
              </a:spcBef>
            </a:pPr>
            <a:r>
              <a:rPr lang="en-US" altLang="zh-TW" sz="1600" b="1" dirty="0">
                <a:solidFill>
                  <a:srgbClr val="FF0066"/>
                </a:solidFill>
                <a:latin typeface="Segoe Print" panose="02000600000000000000" pitchFamily="2" charset="0"/>
              </a:rPr>
              <a:t>EXAMPLE ANSWERS</a:t>
            </a:r>
          </a:p>
        </p:txBody>
      </p:sp>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305E49EB-B0E7-46D8-9F69-BB4E9F60C67E}"/>
              </a:ext>
            </a:extLst>
          </p:cNvPr>
          <p:cNvSpPr/>
          <p:nvPr/>
        </p:nvSpPr>
        <p:spPr>
          <a:xfrm>
            <a:off x="339355" y="284852"/>
            <a:ext cx="8425032"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err="1">
                <a:latin typeface="Calibri" panose="020F0502020204030204" pitchFamily="34" charset="0"/>
              </a:rPr>
              <a:t>Enric</a:t>
            </a:r>
            <a:r>
              <a:rPr lang="en-US" altLang="zh-TW" sz="2000" dirty="0">
                <a:latin typeface="Calibri" panose="020F0502020204030204" pitchFamily="34" charset="0"/>
              </a:rPr>
              <a:t> </a:t>
            </a:r>
            <a:r>
              <a:rPr lang="en-US" altLang="zh-TW" sz="2000" dirty="0" err="1">
                <a:latin typeface="Calibri" panose="020F0502020204030204" pitchFamily="34" charset="0"/>
              </a:rPr>
              <a:t>Sala</a:t>
            </a:r>
            <a:r>
              <a:rPr lang="en-US" altLang="zh-TW" sz="2000" dirty="0">
                <a:latin typeface="Calibri" panose="020F0502020204030204" pitchFamily="34" charset="0"/>
              </a:rPr>
              <a:t> is a marine ecologist. Read the article he wrote for World Ocean Day. Answer the questions.</a:t>
            </a:r>
            <a:endParaRPr lang="zh-TW" altLang="en-US" sz="2000" dirty="0">
              <a:latin typeface="Calibri" panose="020F0502020204030204" pitchFamily="34" charset="0"/>
            </a:endParaRPr>
          </a:p>
        </p:txBody>
      </p:sp>
      <p:sp>
        <p:nvSpPr>
          <p:cNvPr id="20" name="矩形 19">
            <a:extLst>
              <a:ext uri="{FF2B5EF4-FFF2-40B4-BE49-F238E27FC236}">
                <a16:creationId xmlns:a16="http://schemas.microsoft.com/office/drawing/2014/main" id="{8B72CB1E-A101-448F-AA7A-6CE417CF5B1A}"/>
              </a:ext>
            </a:extLst>
          </p:cNvPr>
          <p:cNvSpPr/>
          <p:nvPr/>
        </p:nvSpPr>
        <p:spPr>
          <a:xfrm>
            <a:off x="655929" y="2486570"/>
            <a:ext cx="8108458" cy="2462213"/>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He tried to swim out to sea during a storm, realized it was too difficult, so he tried to swim back but found he couldn’t reach the beach. (paragraph 2)</a:t>
            </a:r>
          </a:p>
          <a:p>
            <a:pPr marL="360363" indent="-360363">
              <a:spcBef>
                <a:spcPts val="600"/>
              </a:spcBef>
            </a:pPr>
            <a:r>
              <a:rPr lang="en-US" altLang="zh-TW" b="1" dirty="0">
                <a:solidFill>
                  <a:srgbClr val="FF0066"/>
                </a:solidFill>
                <a:latin typeface="Segoe Print" panose="02000600000000000000" pitchFamily="2" charset="0"/>
              </a:rPr>
              <a:t>2 	He didn’t respect the sea – it was a moment of Catalan bravado to go into the sea when it was too stormy. (paragraph 2)</a:t>
            </a:r>
          </a:p>
          <a:p>
            <a:pPr marL="360363" indent="-360363">
              <a:spcBef>
                <a:spcPts val="600"/>
              </a:spcBef>
            </a:pPr>
            <a:r>
              <a:rPr lang="en-US" altLang="zh-TW" b="1" dirty="0">
                <a:solidFill>
                  <a:srgbClr val="FF0066"/>
                </a:solidFill>
                <a:latin typeface="Segoe Print" panose="02000600000000000000" pitchFamily="2" charset="0"/>
              </a:rPr>
              <a:t>3 	He has learnt his lesson, feels lucky to be alive, and respects the sea now. He does not go swimming when it is dangerous. (last paragraph)</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88161F3C-C599-498A-A1DE-D741E3E22345}"/>
              </a:ext>
            </a:extLst>
          </p:cNvPr>
          <p:cNvSpPr/>
          <p:nvPr/>
        </p:nvSpPr>
        <p:spPr>
          <a:xfrm>
            <a:off x="688587" y="1142426"/>
            <a:ext cx="8012516" cy="1169551"/>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What happened to </a:t>
            </a:r>
            <a:r>
              <a:rPr lang="en-US" altLang="zh-TW" sz="2000" dirty="0" err="1">
                <a:solidFill>
                  <a:srgbClr val="000000"/>
                </a:solidFill>
                <a:latin typeface="Calibri" panose="020F0502020204030204" pitchFamily="34" charset="0"/>
              </a:rPr>
              <a:t>Enric</a:t>
            </a:r>
            <a:r>
              <a:rPr lang="en-US" altLang="zh-TW" sz="2000" dirty="0">
                <a:solidFill>
                  <a:srgbClr val="000000"/>
                </a:solidFill>
                <a:latin typeface="Calibri" panose="020F0502020204030204" pitchFamily="34" charset="0"/>
              </a:rPr>
              <a:t> </a:t>
            </a:r>
            <a:r>
              <a:rPr lang="en-US" altLang="zh-TW" sz="2000" dirty="0" err="1">
                <a:solidFill>
                  <a:srgbClr val="000000"/>
                </a:solidFill>
                <a:latin typeface="Calibri" panose="020F0502020204030204" pitchFamily="34" charset="0"/>
              </a:rPr>
              <a:t>Sala</a:t>
            </a:r>
            <a:r>
              <a:rPr lang="en-US" altLang="zh-TW" sz="2000" dirty="0">
                <a:solidFill>
                  <a:srgbClr val="000000"/>
                </a:solidFill>
                <a:latin typeface="Calibri" panose="020F0502020204030204" pitchFamily="34" charset="0"/>
              </a:rPr>
              <a:t>?</a:t>
            </a:r>
          </a:p>
          <a:p>
            <a:pPr marL="363538" indent="-363538">
              <a:spcBef>
                <a:spcPts val="600"/>
              </a:spcBef>
            </a:pPr>
            <a:r>
              <a:rPr lang="en-US" altLang="zh-TW" sz="2000" dirty="0">
                <a:solidFill>
                  <a:srgbClr val="000000"/>
                </a:solidFill>
                <a:latin typeface="Calibri" panose="020F0502020204030204" pitchFamily="34" charset="0"/>
              </a:rPr>
              <a:t>2 	Why did this happen to him?</a:t>
            </a:r>
          </a:p>
          <a:p>
            <a:pPr marL="363538" indent="-363538">
              <a:spcBef>
                <a:spcPts val="600"/>
              </a:spcBef>
            </a:pPr>
            <a:r>
              <a:rPr lang="en-US" altLang="zh-TW" sz="2000" dirty="0">
                <a:solidFill>
                  <a:srgbClr val="000000"/>
                </a:solidFill>
                <a:latin typeface="Calibri" panose="020F0502020204030204" pitchFamily="34" charset="0"/>
              </a:rPr>
              <a:t>3 	How has the experience changed him?</a:t>
            </a:r>
            <a:endParaRPr lang="zh-TW" altLang="en-US" sz="2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wipe(left)">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wipe(left)">
                                      <p:cBhvr>
                                        <p:cTn id="17"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39</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245220" y="2340602"/>
            <a:ext cx="8710353" cy="3862596"/>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The sea has almost killed me a couple of times. It wasn’t her fault; it was mine, for not respecting her. I still remember the last time, a stormy day off the Costa Brava of Spain, in early summer 2008. Every time I think about it, my heart races.</a:t>
            </a:r>
          </a:p>
          <a:p>
            <a:pPr>
              <a:spcBef>
                <a:spcPts val="600"/>
              </a:spcBef>
            </a:pPr>
            <a:r>
              <a:rPr lang="en-US" altLang="zh-TW" sz="2000" dirty="0">
                <a:latin typeface="Calibri" panose="020F0502020204030204" pitchFamily="34" charset="0"/>
                <a:cs typeface="Calibri" panose="020F0502020204030204" pitchFamily="34" charset="0"/>
              </a:rPr>
              <a:t>The place where I used to swim every day was hit by a storm with strong eastern winds. The clear blue waters of summer quickly changed into a dirty soup of sand and cold grey water. Waves were breaking in all directions. But beyond the surf zone, the sea seemed swimmable. In a moment of Catalan bravado, I put on my swimming suit, mask and fins, and got into the water. It was crazy, but I did it. I swallowed sand and salt while I was trying to swim through the surf zone. Fighting against the water, I swam – I still don’t know why – for twenty minutes. The storm got worse and I decided to call it a day. I turned to swim back. Then I realized I couldn’t get to the beach.</a:t>
            </a:r>
            <a:endParaRPr lang="zh-TW" altLang="en-US" sz="2000" dirty="0">
              <a:latin typeface="Calibri" panose="020F0502020204030204" pitchFamily="34" charset="0"/>
              <a:cs typeface="Calibri" panose="020F0502020204030204" pitchFamily="34" charset="0"/>
            </a:endParaRPr>
          </a:p>
        </p:txBody>
      </p:sp>
      <p:pic>
        <p:nvPicPr>
          <p:cNvPr id="2050" name="Picture 2"/>
          <p:cNvPicPr>
            <a:picLocks noChangeAspect="1" noChangeArrowheads="1"/>
          </p:cNvPicPr>
          <p:nvPr/>
        </p:nvPicPr>
        <p:blipFill rotWithShape="1">
          <a:blip r:embed="rId4" cstate="print"/>
          <a:srcRect b="5089"/>
          <a:stretch/>
        </p:blipFill>
        <p:spPr bwMode="auto">
          <a:xfrm>
            <a:off x="0" y="0"/>
            <a:ext cx="9165266" cy="2242406"/>
          </a:xfrm>
          <a:prstGeom prst="rect">
            <a:avLst/>
          </a:prstGeom>
          <a:noFill/>
          <a:ln w="9525">
            <a:noFill/>
            <a:miter lim="800000"/>
            <a:headEnd/>
            <a:tailEnd/>
          </a:ln>
        </p:spPr>
      </p:pic>
      <p:sp>
        <p:nvSpPr>
          <p:cNvPr id="8" name="矩形 7">
            <a:extLst>
              <a:ext uri="{FF2B5EF4-FFF2-40B4-BE49-F238E27FC236}">
                <a16:creationId xmlns:a16="http://schemas.microsoft.com/office/drawing/2014/main" id="{3D9479BB-91CA-49CE-BADB-41B3B4A6EA67}"/>
              </a:ext>
            </a:extLst>
          </p:cNvPr>
          <p:cNvSpPr/>
          <p:nvPr/>
        </p:nvSpPr>
        <p:spPr>
          <a:xfrm>
            <a:off x="330774" y="1755986"/>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24</a:t>
            </a:r>
            <a:endParaRPr lang="zh-TW" altLang="en-US" dirty="0">
              <a:solidFill>
                <a:schemeClr val="bg1">
                  <a:lumMod val="50000"/>
                </a:schemeClr>
              </a:solidFill>
              <a:latin typeface="Calibri" panose="020F0502020204030204" pitchFamily="34" charset="0"/>
            </a:endParaRPr>
          </a:p>
        </p:txBody>
      </p:sp>
      <p:pic>
        <p:nvPicPr>
          <p:cNvPr id="2" name="life_2e_intermediate_sb_track_24.mp3">
            <a:hlinkClick r:id="" action="ppaction://media"/>
          </p:cNvPr>
          <p:cNvPicPr>
            <a:picLocks noChangeAspect="1"/>
          </p:cNvPicPr>
          <p:nvPr>
            <a:audioFile r:link="rId1"/>
            <p:extLst>
              <p:ext uri="{DAA4B4D4-6D71-4841-9C94-3DE7FCFB9230}">
                <p14:media xmlns:p14="http://schemas.microsoft.com/office/powerpoint/2010/main" r:embed="rId2">
                  <p14:trim end="122631.75"/>
                </p14:media>
              </p:ext>
            </p:extLst>
          </p:nvPr>
        </p:nvPicPr>
        <p:blipFill>
          <a:blip r:embed="rId5"/>
          <a:stretch>
            <a:fillRect/>
          </a:stretch>
        </p:blipFill>
        <p:spPr>
          <a:xfrm>
            <a:off x="1288280" y="1635852"/>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156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39</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260718" y="717645"/>
            <a:ext cx="8710353" cy="5632311"/>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Waves were breaking all around me. I tried to bodysurf one wave to the shore, but it took me down under the water. When I came up, I turned around and a second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wave hit me just as hard, taking me down again. I hit the sandy bottom. I pushed myself up, but once again, waves were coming and I couldn’t rest or breathe. I</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was caught in the surf zone, with waves pushing me out and a current pulling me in. I wasn’t getting any closer to the beach.</a:t>
            </a:r>
          </a:p>
          <a:p>
            <a:pPr>
              <a:spcBef>
                <a:spcPts val="600"/>
              </a:spcBef>
            </a:pPr>
            <a:r>
              <a:rPr lang="en-US" altLang="zh-TW" sz="2000" dirty="0">
                <a:latin typeface="Calibri" panose="020F0502020204030204" pitchFamily="34" charset="0"/>
                <a:cs typeface="Calibri" panose="020F0502020204030204" pitchFamily="34" charset="0"/>
              </a:rPr>
              <a:t>The sea is our mother, sister and home, and as such I love her. We get so much from the sea. She gives us life, oxygen and food. Without the ocean and all the life in it, our planet would be much poorer. We should thank the sea, the ocean, every day. But on this day, I was having a hard time feeling grateful.</a:t>
            </a:r>
          </a:p>
          <a:p>
            <a:pPr>
              <a:spcBef>
                <a:spcPts val="600"/>
              </a:spcBef>
            </a:pPr>
            <a:r>
              <a:rPr lang="en-US" altLang="zh-TW" sz="2000" dirty="0">
                <a:latin typeface="Calibri" panose="020F0502020204030204" pitchFamily="34" charset="0"/>
                <a:cs typeface="Calibri" panose="020F0502020204030204" pitchFamily="34" charset="0"/>
              </a:rPr>
              <a:t>After a few more attempts, I decided to let myself go and give up the fight. I took a deep breath. The next wave took me down and forward. I hit the bottom with my back. I rolled over, hit my head, and after what seemed the longest minute of my life, I found myself lying in a foot of water. I crawled out of the water and onto the beach. I’d got out, but I’d lost my mask, snorkel and one fin. My whole body was sore. I sat on the beach watching the sea and feeling lucky to be alive. I walked back home slowly, like a beaten dog.</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9479BB-91CA-49CE-BADB-41B3B4A6EA67}"/>
              </a:ext>
            </a:extLst>
          </p:cNvPr>
          <p:cNvSpPr/>
          <p:nvPr/>
        </p:nvSpPr>
        <p:spPr>
          <a:xfrm>
            <a:off x="229072" y="303095"/>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24</a:t>
            </a:r>
            <a:endParaRPr lang="zh-TW" altLang="en-US" dirty="0">
              <a:solidFill>
                <a:schemeClr val="bg1">
                  <a:lumMod val="50000"/>
                </a:schemeClr>
              </a:solidFill>
              <a:latin typeface="Calibri" panose="020F0502020204030204" pitchFamily="34" charset="0"/>
            </a:endParaRPr>
          </a:p>
        </p:txBody>
      </p:sp>
      <p:pic>
        <p:nvPicPr>
          <p:cNvPr id="6" name="life_2e_intermediate_sb_track_24.mp3">
            <a:hlinkClick r:id="" action="ppaction://media"/>
          </p:cNvPr>
          <p:cNvPicPr>
            <a:picLocks noChangeAspect="1"/>
          </p:cNvPicPr>
          <p:nvPr>
            <a:audioFile r:link="rId1"/>
            <p:extLst>
              <p:ext uri="{DAA4B4D4-6D71-4841-9C94-3DE7FCFB9230}">
                <p14:media xmlns:p14="http://schemas.microsoft.com/office/powerpoint/2010/main" r:embed="rId2">
                  <p14:trim st="82272" end="22331.75"/>
                </p14:media>
              </p:ext>
            </p:extLst>
          </p:nvPr>
        </p:nvPicPr>
        <p:blipFill>
          <a:blip r:embed="rId4"/>
          <a:stretch>
            <a:fillRect/>
          </a:stretch>
        </p:blipFill>
        <p:spPr>
          <a:xfrm>
            <a:off x="1186578" y="182961"/>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959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39</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304419" y="1038612"/>
            <a:ext cx="8573364" cy="1323439"/>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Some days the sea wants us and some days she doesn’t. Since that day, I have not been to the sea when she does not want me. I have learned my lesson. I now thank the sea every day the surface is calm, the waters are clear and diving is easy.</a:t>
            </a:r>
          </a:p>
        </p:txBody>
      </p:sp>
      <p:sp>
        <p:nvSpPr>
          <p:cNvPr id="8" name="矩形 7">
            <a:extLst>
              <a:ext uri="{FF2B5EF4-FFF2-40B4-BE49-F238E27FC236}">
                <a16:creationId xmlns:a16="http://schemas.microsoft.com/office/drawing/2014/main" id="{3D9479BB-91CA-49CE-BADB-41B3B4A6EA67}"/>
              </a:ext>
            </a:extLst>
          </p:cNvPr>
          <p:cNvSpPr/>
          <p:nvPr/>
        </p:nvSpPr>
        <p:spPr>
          <a:xfrm>
            <a:off x="262496" y="499605"/>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24</a:t>
            </a:r>
            <a:endParaRPr lang="zh-TW" altLang="en-US" dirty="0">
              <a:solidFill>
                <a:schemeClr val="bg1">
                  <a:lumMod val="50000"/>
                </a:schemeClr>
              </a:solidFill>
              <a:latin typeface="Calibri" panose="020F0502020204030204" pitchFamily="34" charset="0"/>
            </a:endParaRPr>
          </a:p>
        </p:txBody>
      </p:sp>
      <p:pic>
        <p:nvPicPr>
          <p:cNvPr id="1026" name="Picture 2"/>
          <p:cNvPicPr>
            <a:picLocks noChangeAspect="1" noChangeArrowheads="1"/>
          </p:cNvPicPr>
          <p:nvPr/>
        </p:nvPicPr>
        <p:blipFill>
          <a:blip r:embed="rId4" cstate="print"/>
          <a:srcRect/>
          <a:stretch>
            <a:fillRect/>
          </a:stretch>
        </p:blipFill>
        <p:spPr bwMode="auto">
          <a:xfrm>
            <a:off x="412967" y="2554876"/>
            <a:ext cx="5674919" cy="1110134"/>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5156951" y="3524213"/>
            <a:ext cx="3720832" cy="2784119"/>
          </a:xfrm>
          <a:prstGeom prst="rect">
            <a:avLst/>
          </a:prstGeom>
          <a:noFill/>
          <a:ln w="9525">
            <a:noFill/>
            <a:miter lim="800000"/>
            <a:headEnd/>
            <a:tailEnd/>
          </a:ln>
        </p:spPr>
      </p:pic>
      <p:pic>
        <p:nvPicPr>
          <p:cNvPr id="10" name="life_2e_intermediate_sb_track_24.mp3">
            <a:hlinkClick r:id="" action="ppaction://media"/>
          </p:cNvPr>
          <p:cNvPicPr>
            <a:picLocks noChangeAspect="1"/>
          </p:cNvPicPr>
          <p:nvPr>
            <a:audioFile r:link="rId1"/>
            <p:extLst>
              <p:ext uri="{DAA4B4D4-6D71-4841-9C94-3DE7FCFB9230}">
                <p14:media xmlns:p14="http://schemas.microsoft.com/office/powerpoint/2010/main" r:embed="rId2">
                  <p14:trim st="182400"/>
                </p14:media>
              </p:ext>
            </p:extLst>
          </p:nvPr>
        </p:nvPicPr>
        <p:blipFill>
          <a:blip r:embed="rId6"/>
          <a:stretch>
            <a:fillRect/>
          </a:stretch>
        </p:blipFill>
        <p:spPr>
          <a:xfrm>
            <a:off x="1220002" y="414743"/>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99"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23E4D21-36A5-47CF-8909-780BEC3718E7}"/>
              </a:ext>
            </a:extLst>
          </p:cNvPr>
          <p:cNvSpPr/>
          <p:nvPr/>
        </p:nvSpPr>
        <p:spPr>
          <a:xfrm>
            <a:off x="315187" y="323857"/>
            <a:ext cx="8489131"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introduction to a radio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 Look at the two groups of words. Tick the activities and places you hear.</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a16="http://schemas.microsoft.com/office/drawing/2014/main"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3-p. 33</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8BA616AA-9649-48AD-B8B2-04FB4FAD119C}"/>
              </a:ext>
            </a:extLst>
          </p:cNvPr>
          <p:cNvSpPr/>
          <p:nvPr/>
        </p:nvSpPr>
        <p:spPr>
          <a:xfrm>
            <a:off x="7246617" y="78661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18</a:t>
            </a:r>
            <a:endParaRPr lang="zh-TW" altLang="en-US" dirty="0">
              <a:solidFill>
                <a:schemeClr val="bg1">
                  <a:lumMod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849CBECE-DF68-475F-8E0E-C0A3C9CF384F}"/>
              </a:ext>
            </a:extLst>
          </p:cNvPr>
          <p:cNvSpPr/>
          <p:nvPr/>
        </p:nvSpPr>
        <p:spPr>
          <a:xfrm>
            <a:off x="836147" y="3134749"/>
            <a:ext cx="7879589" cy="100027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Activities: kayaking, water-skiing, jet-skiing, diving, </a:t>
            </a:r>
            <a:r>
              <a:rPr lang="en-US" altLang="zh-TW" b="1" dirty="0" err="1">
                <a:solidFill>
                  <a:srgbClr val="FF0066"/>
                </a:solidFill>
                <a:latin typeface="Segoe Print" panose="02000600000000000000" pitchFamily="2" charset="0"/>
              </a:rPr>
              <a:t>snorkelling</a:t>
            </a:r>
            <a:r>
              <a:rPr lang="en-US" altLang="zh-TW" b="1" dirty="0">
                <a:solidFill>
                  <a:srgbClr val="FF0066"/>
                </a:solidFill>
                <a:latin typeface="Segoe Print" panose="02000600000000000000" pitchFamily="2" charset="0"/>
              </a:rPr>
              <a:t>, windsurfing, rafting</a:t>
            </a:r>
          </a:p>
          <a:p>
            <a:pPr marL="358775" indent="-358775">
              <a:spcBef>
                <a:spcPts val="600"/>
              </a:spcBef>
            </a:pPr>
            <a:r>
              <a:rPr lang="en-US" altLang="zh-TW" b="1" dirty="0">
                <a:solidFill>
                  <a:srgbClr val="FF0066"/>
                </a:solidFill>
                <a:latin typeface="Segoe Print" panose="02000600000000000000" pitchFamily="2" charset="0"/>
              </a:rPr>
              <a:t>Places: ocean, lake, sea, river</a:t>
            </a:r>
            <a:endParaRPr lang="zh-TW" altLang="en-US" b="1" dirty="0">
              <a:solidFill>
                <a:srgbClr val="FF0066"/>
              </a:solidFill>
              <a:latin typeface="Segoe Print" panose="02000600000000000000" pitchFamily="2" charset="0"/>
            </a:endParaRPr>
          </a:p>
        </p:txBody>
      </p:sp>
      <p:pic>
        <p:nvPicPr>
          <p:cNvPr id="3075" name="Picture 3"/>
          <p:cNvPicPr>
            <a:picLocks noChangeAspect="1" noChangeArrowheads="1"/>
          </p:cNvPicPr>
          <p:nvPr/>
        </p:nvPicPr>
        <p:blipFill>
          <a:blip r:embed="rId4" cstate="print"/>
          <a:srcRect/>
          <a:stretch>
            <a:fillRect/>
          </a:stretch>
        </p:blipFill>
        <p:spPr bwMode="auto">
          <a:xfrm>
            <a:off x="836148" y="1223355"/>
            <a:ext cx="6181101" cy="972457"/>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836894" y="2285543"/>
            <a:ext cx="6149534" cy="604873"/>
          </a:xfrm>
          <a:prstGeom prst="rect">
            <a:avLst/>
          </a:prstGeom>
          <a:noFill/>
          <a:ln w="9525">
            <a:noFill/>
            <a:miter lim="800000"/>
            <a:headEnd/>
            <a:tailEnd/>
          </a:ln>
        </p:spPr>
      </p:pic>
      <p:pic>
        <p:nvPicPr>
          <p:cNvPr id="2" name="life_2e_intermediate_sb_track_1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94718" y="689626"/>
            <a:ext cx="609600" cy="609600"/>
          </a:xfrm>
          <a:prstGeom prst="rect">
            <a:avLst/>
          </a:prstGeom>
        </p:spPr>
      </p:pic>
      <p:pic>
        <p:nvPicPr>
          <p:cNvPr id="6" name="Picture 5">
            <a:extLst>
              <a:ext uri="{FF2B5EF4-FFF2-40B4-BE49-F238E27FC236}">
                <a16:creationId xmlns:a16="http://schemas.microsoft.com/office/drawing/2014/main" id="{07161CE5-70B2-44A5-B570-EEA5778FA945}"/>
              </a:ext>
            </a:extLst>
          </p:cNvPr>
          <p:cNvPicPr>
            <a:picLocks noChangeAspect="1"/>
          </p:cNvPicPr>
          <p:nvPr/>
        </p:nvPicPr>
        <p:blipFill>
          <a:blip r:embed="rId7"/>
          <a:stretch>
            <a:fillRect/>
          </a:stretch>
        </p:blipFill>
        <p:spPr>
          <a:xfrm>
            <a:off x="4521346" y="3585024"/>
            <a:ext cx="4048891" cy="2692513"/>
          </a:xfrm>
          <a:prstGeom prst="rect">
            <a:avLst/>
          </a:prstGeom>
        </p:spPr>
      </p:pic>
      <p:pic>
        <p:nvPicPr>
          <p:cNvPr id="7" name="Picture 6">
            <a:extLst>
              <a:ext uri="{FF2B5EF4-FFF2-40B4-BE49-F238E27FC236}">
                <a16:creationId xmlns:a16="http://schemas.microsoft.com/office/drawing/2014/main" id="{D011F332-2037-4294-B17D-615255A0BF82}"/>
              </a:ext>
            </a:extLst>
          </p:cNvPr>
          <p:cNvPicPr>
            <a:picLocks noChangeAspect="1"/>
          </p:cNvPicPr>
          <p:nvPr/>
        </p:nvPicPr>
        <p:blipFill>
          <a:blip r:embed="rId8"/>
          <a:stretch>
            <a:fillRect/>
          </a:stretch>
        </p:blipFill>
        <p:spPr>
          <a:xfrm>
            <a:off x="4521346" y="3613755"/>
            <a:ext cx="4048891" cy="3034804"/>
          </a:xfrm>
          <a:prstGeom prst="rect">
            <a:avLst/>
          </a:prstGeom>
        </p:spPr>
      </p:pic>
      <p:pic>
        <p:nvPicPr>
          <p:cNvPr id="13" name="Picture 12">
            <a:extLst>
              <a:ext uri="{FF2B5EF4-FFF2-40B4-BE49-F238E27FC236}">
                <a16:creationId xmlns:a16="http://schemas.microsoft.com/office/drawing/2014/main" id="{833D0D6E-4443-4C2F-84BC-7809D552896B}"/>
              </a:ext>
            </a:extLst>
          </p:cNvPr>
          <p:cNvPicPr>
            <a:picLocks noChangeAspect="1"/>
          </p:cNvPicPr>
          <p:nvPr/>
        </p:nvPicPr>
        <p:blipFill>
          <a:blip r:embed="rId9"/>
          <a:stretch>
            <a:fillRect/>
          </a:stretch>
        </p:blipFill>
        <p:spPr>
          <a:xfrm>
            <a:off x="4521346" y="3592658"/>
            <a:ext cx="4607496" cy="3034804"/>
          </a:xfrm>
          <a:prstGeom prst="rect">
            <a:avLst/>
          </a:prstGeom>
        </p:spPr>
      </p:pic>
      <p:pic>
        <p:nvPicPr>
          <p:cNvPr id="15" name="Picture 14">
            <a:extLst>
              <a:ext uri="{FF2B5EF4-FFF2-40B4-BE49-F238E27FC236}">
                <a16:creationId xmlns:a16="http://schemas.microsoft.com/office/drawing/2014/main" id="{ABD4DEAF-F766-4135-B060-6894A9D64BA4}"/>
              </a:ext>
            </a:extLst>
          </p:cNvPr>
          <p:cNvPicPr>
            <a:picLocks noChangeAspect="1"/>
          </p:cNvPicPr>
          <p:nvPr/>
        </p:nvPicPr>
        <p:blipFill>
          <a:blip r:embed="rId10"/>
          <a:stretch>
            <a:fillRect/>
          </a:stretch>
        </p:blipFill>
        <p:spPr>
          <a:xfrm>
            <a:off x="4288316" y="3553975"/>
            <a:ext cx="4855684" cy="3073487"/>
          </a:xfrm>
          <a:prstGeom prst="rect">
            <a:avLst/>
          </a:prstGeom>
        </p:spPr>
      </p:pic>
      <p:pic>
        <p:nvPicPr>
          <p:cNvPr id="17" name="Picture 16">
            <a:extLst>
              <a:ext uri="{FF2B5EF4-FFF2-40B4-BE49-F238E27FC236}">
                <a16:creationId xmlns:a16="http://schemas.microsoft.com/office/drawing/2014/main" id="{DBEBD337-244D-48F1-82BA-E566251375D6}"/>
              </a:ext>
            </a:extLst>
          </p:cNvPr>
          <p:cNvPicPr>
            <a:picLocks noChangeAspect="1"/>
          </p:cNvPicPr>
          <p:nvPr/>
        </p:nvPicPr>
        <p:blipFill>
          <a:blip r:embed="rId11"/>
          <a:stretch>
            <a:fillRect/>
          </a:stretch>
        </p:blipFill>
        <p:spPr>
          <a:xfrm>
            <a:off x="4288316" y="3532096"/>
            <a:ext cx="4840526" cy="3073487"/>
          </a:xfrm>
          <a:prstGeom prst="rect">
            <a:avLst/>
          </a:prstGeom>
        </p:spPr>
      </p:pic>
      <p:pic>
        <p:nvPicPr>
          <p:cNvPr id="19" name="Picture 18">
            <a:extLst>
              <a:ext uri="{FF2B5EF4-FFF2-40B4-BE49-F238E27FC236}">
                <a16:creationId xmlns:a16="http://schemas.microsoft.com/office/drawing/2014/main" id="{1FFC0499-962B-4869-97FF-3A549C45AC99}"/>
              </a:ext>
            </a:extLst>
          </p:cNvPr>
          <p:cNvPicPr>
            <a:picLocks noChangeAspect="1"/>
          </p:cNvPicPr>
          <p:nvPr/>
        </p:nvPicPr>
        <p:blipFill>
          <a:blip r:embed="rId12"/>
          <a:stretch>
            <a:fillRect/>
          </a:stretch>
        </p:blipFill>
        <p:spPr>
          <a:xfrm>
            <a:off x="4311053" y="3532096"/>
            <a:ext cx="4840526" cy="3231051"/>
          </a:xfrm>
          <a:prstGeom prst="rect">
            <a:avLst/>
          </a:prstGeom>
        </p:spPr>
      </p:pic>
      <p:pic>
        <p:nvPicPr>
          <p:cNvPr id="21" name="Picture 20">
            <a:extLst>
              <a:ext uri="{FF2B5EF4-FFF2-40B4-BE49-F238E27FC236}">
                <a16:creationId xmlns:a16="http://schemas.microsoft.com/office/drawing/2014/main" id="{76EF0AF7-6210-4B85-A139-692C14964083}"/>
              </a:ext>
            </a:extLst>
          </p:cNvPr>
          <p:cNvPicPr>
            <a:picLocks noChangeAspect="1"/>
          </p:cNvPicPr>
          <p:nvPr/>
        </p:nvPicPr>
        <p:blipFill>
          <a:blip r:embed="rId13"/>
          <a:stretch>
            <a:fillRect/>
          </a:stretch>
        </p:blipFill>
        <p:spPr>
          <a:xfrm>
            <a:off x="4288316" y="3532274"/>
            <a:ext cx="4982393" cy="3201577"/>
          </a:xfrm>
          <a:prstGeom prst="rect">
            <a:avLst/>
          </a:prstGeom>
        </p:spPr>
      </p:pic>
    </p:spTree>
    <p:extLst>
      <p:ext uri="{BB962C8B-B14F-4D97-AF65-F5344CB8AC3E}">
        <p14:creationId xmlns:p14="http://schemas.microsoft.com/office/powerpoint/2010/main"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2"/>
                    </p:tgtEl>
                  </p:cond>
                </p:stCondLst>
                <p:endSync evt="end" delay="0">
                  <p:rtn val="all"/>
                </p:endSync>
                <p:childTnLst>
                  <p:par>
                    <p:cTn id="37" fill="hold">
                      <p:stCondLst>
                        <p:cond delay="0"/>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52194" fill="hold"/>
                                        <p:tgtEl>
                                          <p:spTgt spid="2"/>
                                        </p:tgtEl>
                                      </p:cBhvr>
                                    </p:cmd>
                                  </p:childTnLst>
                                </p:cTn>
                              </p:par>
                            </p:childTnLst>
                          </p:cTn>
                        </p:par>
                      </p:childTnLst>
                    </p:cTn>
                  </p:par>
                </p:childTnLst>
              </p:cTn>
              <p:nextCondLst>
                <p:cond evt="onClick" delay="0">
                  <p:tgtEl>
                    <p:spTgt spid="2"/>
                  </p:tgtEl>
                </p:cond>
              </p:nextCondLst>
            </p:seq>
            <p:audio>
              <p:cMediaNode vol="80000">
                <p:cTn id="41" fill="hold" display="0">
                  <p:stCondLst>
                    <p:cond delay="indefinite"/>
                  </p:stCondLst>
                  <p:endCondLst>
                    <p:cond evt="onStopAudio" delay="0">
                      <p:tgtEl>
                        <p:sldTgt/>
                      </p:tgtEl>
                    </p:cond>
                  </p:endCondLst>
                </p:cTn>
                <p:tgtEl>
                  <p:spTgt spid="2"/>
                </p:tgtEl>
              </p:cMediaNode>
            </p:audio>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8161F3C-C599-498A-A1DE-D741E3E22345}"/>
              </a:ext>
            </a:extLst>
          </p:cNvPr>
          <p:cNvSpPr/>
          <p:nvPr/>
        </p:nvSpPr>
        <p:spPr>
          <a:xfrm>
            <a:off x="734220" y="1214345"/>
            <a:ext cx="8012516" cy="4632037"/>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a couple of times </a:t>
            </a:r>
          </a:p>
          <a:p>
            <a:pPr marL="363538" indent="-363538">
              <a:spcBef>
                <a:spcPts val="600"/>
              </a:spcBef>
            </a:pPr>
            <a:r>
              <a:rPr lang="en-US" altLang="zh-TW" sz="2000" dirty="0">
                <a:solidFill>
                  <a:srgbClr val="000000"/>
                </a:solidFill>
                <a:latin typeface="Calibri" panose="020F0502020204030204" pitchFamily="34" charset="0"/>
              </a:rPr>
              <a:t>	on </a:t>
            </a:r>
            <a:r>
              <a:rPr lang="en-US" altLang="zh-TW" sz="2000" i="1" dirty="0">
                <a:solidFill>
                  <a:srgbClr val="000000"/>
                </a:solidFill>
                <a:latin typeface="Calibri" panose="020F0502020204030204" pitchFamily="34" charset="0"/>
              </a:rPr>
              <a:t>several / two </a:t>
            </a:r>
            <a:r>
              <a:rPr lang="en-US" altLang="zh-TW" sz="2000" dirty="0">
                <a:solidFill>
                  <a:srgbClr val="000000"/>
                </a:solidFill>
                <a:latin typeface="Calibri" panose="020F0502020204030204" pitchFamily="34" charset="0"/>
              </a:rPr>
              <a:t>occasions</a:t>
            </a:r>
          </a:p>
          <a:p>
            <a:pPr marL="363538" indent="-363538">
              <a:spcBef>
                <a:spcPts val="600"/>
              </a:spcBef>
            </a:pPr>
            <a:r>
              <a:rPr lang="en-US" altLang="zh-TW" sz="2000" dirty="0">
                <a:solidFill>
                  <a:srgbClr val="000000"/>
                </a:solidFill>
                <a:latin typeface="Calibri" panose="020F0502020204030204" pitchFamily="34" charset="0"/>
              </a:rPr>
              <a:t>2 	my heart races </a:t>
            </a:r>
          </a:p>
          <a:p>
            <a:pPr marL="363538" indent="-363538">
              <a:spcBef>
                <a:spcPts val="600"/>
              </a:spcBef>
            </a:pPr>
            <a:r>
              <a:rPr lang="en-US" altLang="zh-TW" sz="2000" dirty="0">
                <a:solidFill>
                  <a:srgbClr val="000000"/>
                </a:solidFill>
                <a:latin typeface="Calibri" panose="020F0502020204030204" pitchFamily="34" charset="0"/>
              </a:rPr>
              <a:t>	I feel </a:t>
            </a:r>
            <a:r>
              <a:rPr lang="en-US" altLang="zh-TW" sz="2000" i="1" dirty="0">
                <a:solidFill>
                  <a:srgbClr val="000000"/>
                </a:solidFill>
                <a:latin typeface="Calibri" panose="020F0502020204030204" pitchFamily="34" charset="0"/>
              </a:rPr>
              <a:t>afraid / angry</a:t>
            </a:r>
          </a:p>
          <a:p>
            <a:pPr marL="363538" indent="-363538">
              <a:spcBef>
                <a:spcPts val="600"/>
              </a:spcBef>
            </a:pPr>
            <a:r>
              <a:rPr lang="en-US" altLang="zh-TW" sz="2000" dirty="0">
                <a:solidFill>
                  <a:srgbClr val="000000"/>
                </a:solidFill>
                <a:latin typeface="Calibri" panose="020F0502020204030204" pitchFamily="34" charset="0"/>
              </a:rPr>
              <a:t>3	I decided to call it a day </a:t>
            </a:r>
          </a:p>
          <a:p>
            <a:pPr marL="363538" indent="-363538">
              <a:spcBef>
                <a:spcPts val="600"/>
              </a:spcBef>
            </a:pPr>
            <a:r>
              <a:rPr lang="en-US" altLang="zh-TW" sz="2000" dirty="0">
                <a:solidFill>
                  <a:srgbClr val="000000"/>
                </a:solidFill>
                <a:latin typeface="Calibri" panose="020F0502020204030204" pitchFamily="34" charset="0"/>
              </a:rPr>
              <a:t>	I decided to </a:t>
            </a:r>
            <a:r>
              <a:rPr lang="en-US" altLang="zh-TW" sz="2000" i="1" dirty="0">
                <a:solidFill>
                  <a:srgbClr val="000000"/>
                </a:solidFill>
                <a:latin typeface="Calibri" panose="020F0502020204030204" pitchFamily="34" charset="0"/>
              </a:rPr>
              <a:t>stop / try again tomorrow</a:t>
            </a:r>
          </a:p>
          <a:p>
            <a:pPr marL="363538" indent="-363538">
              <a:spcBef>
                <a:spcPts val="600"/>
              </a:spcBef>
            </a:pPr>
            <a:r>
              <a:rPr lang="en-US" altLang="zh-TW" sz="2000" dirty="0">
                <a:solidFill>
                  <a:srgbClr val="000000"/>
                </a:solidFill>
                <a:latin typeface="Calibri" panose="020F0502020204030204" pitchFamily="34" charset="0"/>
              </a:rPr>
              <a:t>4 	I was having a hard time </a:t>
            </a:r>
          </a:p>
          <a:p>
            <a:pPr marL="363538" indent="-363538">
              <a:spcBef>
                <a:spcPts val="600"/>
              </a:spcBef>
            </a:pPr>
            <a:r>
              <a:rPr lang="en-US" altLang="zh-TW" sz="2000" i="1" dirty="0">
                <a:solidFill>
                  <a:srgbClr val="000000"/>
                </a:solidFill>
                <a:latin typeface="Calibri" panose="020F0502020204030204" pitchFamily="34" charset="0"/>
              </a:rPr>
              <a:t>	it was difficult for me / it took a long time</a:t>
            </a:r>
          </a:p>
          <a:p>
            <a:pPr marL="363538" indent="-363538">
              <a:spcBef>
                <a:spcPts val="600"/>
              </a:spcBef>
            </a:pPr>
            <a:r>
              <a:rPr lang="en-US" altLang="zh-TW" sz="2000" dirty="0">
                <a:solidFill>
                  <a:srgbClr val="000000"/>
                </a:solidFill>
                <a:latin typeface="Calibri" panose="020F0502020204030204" pitchFamily="34" charset="0"/>
              </a:rPr>
              <a:t>5 	I decided to let myself go </a:t>
            </a:r>
          </a:p>
          <a:p>
            <a:pPr marL="363538" indent="-363538">
              <a:spcBef>
                <a:spcPts val="600"/>
              </a:spcBef>
            </a:pPr>
            <a:r>
              <a:rPr lang="en-US" altLang="zh-TW" sz="2000" dirty="0">
                <a:solidFill>
                  <a:srgbClr val="000000"/>
                </a:solidFill>
                <a:latin typeface="Calibri" panose="020F0502020204030204" pitchFamily="34" charset="0"/>
              </a:rPr>
              <a:t>	I decided to </a:t>
            </a:r>
            <a:r>
              <a:rPr lang="en-US" altLang="zh-TW" sz="2000" i="1" dirty="0">
                <a:solidFill>
                  <a:srgbClr val="000000"/>
                </a:solidFill>
                <a:latin typeface="Calibri" panose="020F0502020204030204" pitchFamily="34" charset="0"/>
              </a:rPr>
              <a:t>stop swimming / try again</a:t>
            </a:r>
          </a:p>
          <a:p>
            <a:pPr marL="363538" indent="-363538">
              <a:spcBef>
                <a:spcPts val="600"/>
              </a:spcBef>
            </a:pPr>
            <a:r>
              <a:rPr lang="en-US" altLang="zh-TW" sz="2000" dirty="0">
                <a:solidFill>
                  <a:srgbClr val="000000"/>
                </a:solidFill>
                <a:latin typeface="Calibri" panose="020F0502020204030204" pitchFamily="34" charset="0"/>
              </a:rPr>
              <a:t>6 	I have learned my lesson </a:t>
            </a:r>
          </a:p>
          <a:p>
            <a:pPr marL="363538" indent="-363538">
              <a:spcBef>
                <a:spcPts val="600"/>
              </a:spcBef>
            </a:pPr>
            <a:r>
              <a:rPr lang="en-US" altLang="zh-TW" sz="2000" i="1" dirty="0">
                <a:solidFill>
                  <a:srgbClr val="000000"/>
                </a:solidFill>
                <a:latin typeface="Calibri" panose="020F0502020204030204" pitchFamily="34" charset="0"/>
              </a:rPr>
              <a:t>	my bad / good </a:t>
            </a:r>
            <a:r>
              <a:rPr lang="en-US" altLang="zh-TW" sz="2000" dirty="0">
                <a:solidFill>
                  <a:srgbClr val="000000"/>
                </a:solidFill>
                <a:latin typeface="Calibri" panose="020F0502020204030204" pitchFamily="34" charset="0"/>
              </a:rPr>
              <a:t>experience taught me something</a:t>
            </a:r>
            <a:endParaRPr lang="zh-TW" altLang="en-US" sz="2000" dirty="0">
              <a:solidFill>
                <a:srgbClr val="000000"/>
              </a:solidFill>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305E49EB-B0E7-46D8-9F69-BB4E9F60C67E}"/>
              </a:ext>
            </a:extLst>
          </p:cNvPr>
          <p:cNvSpPr/>
          <p:nvPr/>
        </p:nvSpPr>
        <p:spPr>
          <a:xfrm>
            <a:off x="359902" y="295126"/>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Find the expressions in the article. What do they mean? Choose the correct option.</a:t>
            </a:r>
            <a:endParaRPr lang="zh-TW" altLang="en-US" sz="2000" dirty="0" err="1">
              <a:latin typeface="Calibri" panose="020F0502020204030204" pitchFamily="34" charset="0"/>
            </a:endParaRPr>
          </a:p>
        </p:txBody>
      </p:sp>
      <p:sp>
        <p:nvSpPr>
          <p:cNvPr id="9" name="矩形: 圓角 4">
            <a:extLst>
              <a:ext uri="{FF2B5EF4-FFF2-40B4-BE49-F238E27FC236}">
                <a16:creationId xmlns:a16="http://schemas.microsoft.com/office/drawing/2014/main" id="{83829D02-9E96-4284-A59B-1407AE2B6DEC}"/>
              </a:ext>
            </a:extLst>
          </p:cNvPr>
          <p:cNvSpPr/>
          <p:nvPr/>
        </p:nvSpPr>
        <p:spPr>
          <a:xfrm>
            <a:off x="2408409" y="1659364"/>
            <a:ext cx="487602"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0" name="矩形: 圓角 4">
            <a:extLst>
              <a:ext uri="{FF2B5EF4-FFF2-40B4-BE49-F238E27FC236}">
                <a16:creationId xmlns:a16="http://schemas.microsoft.com/office/drawing/2014/main" id="{83829D02-9E96-4284-A59B-1407AE2B6DEC}"/>
              </a:ext>
            </a:extLst>
          </p:cNvPr>
          <p:cNvSpPr/>
          <p:nvPr/>
        </p:nvSpPr>
        <p:spPr>
          <a:xfrm>
            <a:off x="1711559" y="2424192"/>
            <a:ext cx="72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1" name="矩形: 圓角 4">
            <a:extLst>
              <a:ext uri="{FF2B5EF4-FFF2-40B4-BE49-F238E27FC236}">
                <a16:creationId xmlns:a16="http://schemas.microsoft.com/office/drawing/2014/main" id="{83829D02-9E96-4284-A59B-1407AE2B6DEC}"/>
              </a:ext>
            </a:extLst>
          </p:cNvPr>
          <p:cNvSpPr/>
          <p:nvPr/>
        </p:nvSpPr>
        <p:spPr>
          <a:xfrm>
            <a:off x="2431559" y="3200836"/>
            <a:ext cx="50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4" name="矩形 13"/>
          <p:cNvSpPr/>
          <p:nvPr/>
        </p:nvSpPr>
        <p:spPr>
          <a:xfrm>
            <a:off x="3038961" y="1944900"/>
            <a:ext cx="5564825" cy="923330"/>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2 	afraid (my heart goes very fast because of fear – also, in other contexts, from excitement or pressure)</a:t>
            </a:r>
          </a:p>
        </p:txBody>
      </p:sp>
      <p:sp>
        <p:nvSpPr>
          <p:cNvPr id="15" name="矩形: 圓角 4">
            <a:extLst>
              <a:ext uri="{FF2B5EF4-FFF2-40B4-BE49-F238E27FC236}">
                <a16:creationId xmlns:a16="http://schemas.microsoft.com/office/drawing/2014/main" id="{83829D02-9E96-4284-A59B-1407AE2B6DEC}"/>
              </a:ext>
            </a:extLst>
          </p:cNvPr>
          <p:cNvSpPr/>
          <p:nvPr/>
        </p:nvSpPr>
        <p:spPr>
          <a:xfrm>
            <a:off x="1156110" y="3947597"/>
            <a:ext cx="226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7" name="矩形: 圓角 4">
            <a:extLst>
              <a:ext uri="{FF2B5EF4-FFF2-40B4-BE49-F238E27FC236}">
                <a16:creationId xmlns:a16="http://schemas.microsoft.com/office/drawing/2014/main" id="{83829D02-9E96-4284-A59B-1407AE2B6DEC}"/>
              </a:ext>
            </a:extLst>
          </p:cNvPr>
          <p:cNvSpPr/>
          <p:nvPr/>
        </p:nvSpPr>
        <p:spPr>
          <a:xfrm>
            <a:off x="2431559" y="4718656"/>
            <a:ext cx="167084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8" name="矩形: 圓角 4">
            <a:extLst>
              <a:ext uri="{FF2B5EF4-FFF2-40B4-BE49-F238E27FC236}">
                <a16:creationId xmlns:a16="http://schemas.microsoft.com/office/drawing/2014/main" id="{83829D02-9E96-4284-A59B-1407AE2B6DEC}"/>
              </a:ext>
            </a:extLst>
          </p:cNvPr>
          <p:cNvSpPr/>
          <p:nvPr/>
        </p:nvSpPr>
        <p:spPr>
          <a:xfrm>
            <a:off x="1513956" y="5465782"/>
            <a:ext cx="50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5"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305E49EB-B0E7-46D8-9F69-BB4E9F60C67E}"/>
              </a:ext>
            </a:extLst>
          </p:cNvPr>
          <p:cNvSpPr/>
          <p:nvPr/>
        </p:nvSpPr>
        <p:spPr>
          <a:xfrm>
            <a:off x="349629" y="305399"/>
            <a:ext cx="8425032"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Discuss the questions with your partner.</a:t>
            </a:r>
            <a:endParaRPr lang="zh-TW" altLang="en-US" sz="2000" dirty="0" err="1">
              <a:latin typeface="Calibri" panose="020F0502020204030204" pitchFamily="34" charset="0"/>
            </a:endParaRPr>
          </a:p>
        </p:txBody>
      </p:sp>
      <p:sp>
        <p:nvSpPr>
          <p:cNvPr id="13" name="矩形 12">
            <a:extLst>
              <a:ext uri="{FF2B5EF4-FFF2-40B4-BE49-F238E27FC236}">
                <a16:creationId xmlns:a16="http://schemas.microsoft.com/office/drawing/2014/main" id="{88161F3C-C599-498A-A1DE-D741E3E22345}"/>
              </a:ext>
            </a:extLst>
          </p:cNvPr>
          <p:cNvSpPr/>
          <p:nvPr/>
        </p:nvSpPr>
        <p:spPr>
          <a:xfrm>
            <a:off x="699495" y="793104"/>
            <a:ext cx="8075166" cy="1785104"/>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a:t>
            </a:r>
            <a:r>
              <a:rPr lang="en-US" altLang="zh-TW" sz="2000" dirty="0" err="1">
                <a:solidFill>
                  <a:srgbClr val="000000"/>
                </a:solidFill>
                <a:latin typeface="Calibri" panose="020F0502020204030204" pitchFamily="34" charset="0"/>
              </a:rPr>
              <a:t>Sala</a:t>
            </a:r>
            <a:r>
              <a:rPr lang="en-US" altLang="zh-TW" sz="2000" dirty="0">
                <a:solidFill>
                  <a:srgbClr val="000000"/>
                </a:solidFill>
                <a:latin typeface="Calibri" panose="020F0502020204030204" pitchFamily="34" charset="0"/>
              </a:rPr>
              <a:t> talks about three decisions he took. What were the decisions and what were the consequences of each one?</a:t>
            </a:r>
          </a:p>
          <a:p>
            <a:pPr marL="363538" indent="-363538">
              <a:spcBef>
                <a:spcPts val="600"/>
              </a:spcBef>
            </a:pPr>
            <a:r>
              <a:rPr lang="en-US" altLang="zh-TW" sz="2000" dirty="0">
                <a:solidFill>
                  <a:srgbClr val="000000"/>
                </a:solidFill>
                <a:latin typeface="Calibri" panose="020F0502020204030204" pitchFamily="34" charset="0"/>
              </a:rPr>
              <a:t>2 	</a:t>
            </a:r>
            <a:r>
              <a:rPr lang="en-US" altLang="zh-TW" sz="2000" dirty="0" err="1">
                <a:solidFill>
                  <a:srgbClr val="000000"/>
                </a:solidFill>
                <a:latin typeface="Calibri" panose="020F0502020204030204" pitchFamily="34" charset="0"/>
              </a:rPr>
              <a:t>Sala</a:t>
            </a:r>
            <a:r>
              <a:rPr lang="en-US" altLang="zh-TW" sz="2000" dirty="0">
                <a:solidFill>
                  <a:srgbClr val="000000"/>
                </a:solidFill>
                <a:latin typeface="Calibri" panose="020F0502020204030204" pitchFamily="34" charset="0"/>
              </a:rPr>
              <a:t> describes how he feels about the sea. Do you think what he says is unusual? Why? / Why not?</a:t>
            </a:r>
          </a:p>
          <a:p>
            <a:pPr marL="363538" indent="-363538">
              <a:spcBef>
                <a:spcPts val="600"/>
              </a:spcBef>
            </a:pPr>
            <a:r>
              <a:rPr lang="en-US" altLang="zh-TW" sz="2000" dirty="0">
                <a:solidFill>
                  <a:srgbClr val="000000"/>
                </a:solidFill>
                <a:latin typeface="Calibri" panose="020F0502020204030204" pitchFamily="34" charset="0"/>
              </a:rPr>
              <a:t>3 	Do you think the title of the article is a good one? Why? / Why not?</a:t>
            </a:r>
            <a:endParaRPr lang="zh-TW" altLang="en-US" sz="2000" dirty="0">
              <a:solidFill>
                <a:srgbClr val="000000"/>
              </a:solidFill>
              <a:latin typeface="Calibri" panose="020F0502020204030204" pitchFamily="34" charset="0"/>
            </a:endParaRPr>
          </a:p>
        </p:txBody>
      </p:sp>
      <p:sp>
        <p:nvSpPr>
          <p:cNvPr id="14" name="矩形 13"/>
          <p:cNvSpPr/>
          <p:nvPr/>
        </p:nvSpPr>
        <p:spPr>
          <a:xfrm>
            <a:off x="699495" y="2576916"/>
            <a:ext cx="8075165" cy="3570208"/>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1 	The first decision was to go swimming despite the storm. The consequence was that he had to fight against the sea and swallowed lots of seawater and sand.</a:t>
            </a:r>
          </a:p>
          <a:p>
            <a:pPr marL="360363" indent="-360363">
              <a:spcBef>
                <a:spcPts val="300"/>
              </a:spcBef>
            </a:pPr>
            <a:r>
              <a:rPr lang="en-US" altLang="zh-TW" b="1" dirty="0">
                <a:solidFill>
                  <a:srgbClr val="FF0066"/>
                </a:solidFill>
                <a:latin typeface="Segoe Print" panose="02000600000000000000" pitchFamily="2" charset="0"/>
              </a:rPr>
              <a:t>	The second decision was to turn back. The consequence was that he was hit by waves and caught in the surf zone, and he couldn’t get back. </a:t>
            </a:r>
          </a:p>
          <a:p>
            <a:pPr marL="360363" indent="-360363">
              <a:spcBef>
                <a:spcPts val="300"/>
              </a:spcBef>
            </a:pPr>
            <a:r>
              <a:rPr lang="en-US" altLang="zh-TW" b="1" dirty="0">
                <a:solidFill>
                  <a:srgbClr val="FF0066"/>
                </a:solidFill>
                <a:latin typeface="Segoe Print" panose="02000600000000000000" pitchFamily="2" charset="0"/>
              </a:rPr>
              <a:t>	The third decision was to give up fighting against the sea. Fortunately, the consequence was that he was carried to the shore and survived.</a:t>
            </a:r>
          </a:p>
          <a:p>
            <a:pPr marL="360363" indent="-360363">
              <a:spcBef>
                <a:spcPts val="300"/>
              </a:spcBef>
            </a:pPr>
            <a:r>
              <a:rPr lang="en-US" altLang="zh-TW" b="1" dirty="0">
                <a:solidFill>
                  <a:srgbClr val="FF0066"/>
                </a:solidFill>
                <a:latin typeface="Segoe Print" panose="02000600000000000000" pitchFamily="2" charset="0"/>
              </a:rPr>
              <a:t>2 	He speaks about the sea as if it were a person. The feelings he expresses are very intense and romantic.</a:t>
            </a:r>
          </a:p>
          <a:p>
            <a:pPr marL="360363" indent="-360363">
              <a:spcBef>
                <a:spcPts val="300"/>
              </a:spcBef>
            </a:pPr>
            <a:r>
              <a:rPr lang="en-US" altLang="zh-TW" b="1" dirty="0">
                <a:solidFill>
                  <a:srgbClr val="FF0066"/>
                </a:solidFill>
                <a:latin typeface="Segoe Print" panose="02000600000000000000" pitchFamily="2" charset="0"/>
              </a:rPr>
              <a:t>3 	Students’ own opinions</a:t>
            </a:r>
          </a:p>
        </p:txBody>
      </p:sp>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wipe(left)">
                                      <p:cBhvr>
                                        <p:cTn id="10" dur="500"/>
                                        <p:tgtEl>
                                          <p:spTgt spid="14">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wipe(left)">
                                      <p:cBhvr>
                                        <p:cTn id="13" dur="500"/>
                                        <p:tgtEl>
                                          <p:spTgt spid="1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left)">
                                      <p:cBhvr>
                                        <p:cTn id="18" dur="500"/>
                                        <p:tgtEl>
                                          <p:spTgt spid="1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wipe(left)">
                                      <p:cBhvr>
                                        <p:cTn id="23"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5732" y="87728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We can sometimes draw conclusions from a piece of writing even if the author does not state these things specifically. Read the sentences and say which three things are conclusions and which one is stated in the text.</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380D6CE3-A178-420D-92FD-AB7F18DCD8BE}"/>
              </a:ext>
            </a:extLst>
          </p:cNvPr>
          <p:cNvSpPr/>
          <p:nvPr/>
        </p:nvSpPr>
        <p:spPr>
          <a:xfrm>
            <a:off x="699870" y="1982754"/>
            <a:ext cx="8134046" cy="1554272"/>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The Costa Brava is a dangerous place for swimmers.</a:t>
            </a:r>
          </a:p>
          <a:p>
            <a:pPr marL="363538" indent="-363538">
              <a:spcBef>
                <a:spcPts val="600"/>
              </a:spcBef>
            </a:pPr>
            <a:r>
              <a:rPr lang="en-US" altLang="zh-TW" sz="2000" dirty="0">
                <a:solidFill>
                  <a:srgbClr val="000000"/>
                </a:solidFill>
                <a:latin typeface="Calibri" panose="020F0502020204030204" pitchFamily="34" charset="0"/>
              </a:rPr>
              <a:t>2 	</a:t>
            </a:r>
            <a:r>
              <a:rPr lang="en-US" altLang="zh-TW" sz="2000" dirty="0" err="1">
                <a:solidFill>
                  <a:srgbClr val="000000"/>
                </a:solidFill>
                <a:latin typeface="Calibri" panose="020F0502020204030204" pitchFamily="34" charset="0"/>
              </a:rPr>
              <a:t>Enric</a:t>
            </a:r>
            <a:r>
              <a:rPr lang="en-US" altLang="zh-TW" sz="2000" dirty="0">
                <a:solidFill>
                  <a:srgbClr val="000000"/>
                </a:solidFill>
                <a:latin typeface="Calibri" panose="020F0502020204030204" pitchFamily="34" charset="0"/>
              </a:rPr>
              <a:t> </a:t>
            </a:r>
            <a:r>
              <a:rPr lang="en-US" altLang="zh-TW" sz="2000" dirty="0" err="1">
                <a:solidFill>
                  <a:srgbClr val="000000"/>
                </a:solidFill>
                <a:latin typeface="Calibri" panose="020F0502020204030204" pitchFamily="34" charset="0"/>
              </a:rPr>
              <a:t>Sala</a:t>
            </a:r>
            <a:r>
              <a:rPr lang="en-US" altLang="zh-TW" sz="2000" dirty="0">
                <a:solidFill>
                  <a:srgbClr val="000000"/>
                </a:solidFill>
                <a:latin typeface="Calibri" panose="020F0502020204030204" pitchFamily="34" charset="0"/>
              </a:rPr>
              <a:t> has recovered from the experience now.</a:t>
            </a:r>
          </a:p>
          <a:p>
            <a:pPr marL="363538" indent="-363538">
              <a:spcBef>
                <a:spcPts val="600"/>
              </a:spcBef>
            </a:pPr>
            <a:r>
              <a:rPr lang="en-US" altLang="zh-TW" sz="2000" dirty="0">
                <a:solidFill>
                  <a:srgbClr val="000000"/>
                </a:solidFill>
                <a:latin typeface="Calibri" panose="020F0502020204030204" pitchFamily="34" charset="0"/>
              </a:rPr>
              <a:t>3 	He was lucky to be alive after the experience.</a:t>
            </a:r>
          </a:p>
          <a:p>
            <a:pPr marL="363538" indent="-363538">
              <a:spcBef>
                <a:spcPts val="600"/>
              </a:spcBef>
            </a:pPr>
            <a:r>
              <a:rPr lang="en-US" altLang="zh-TW" sz="2000" dirty="0">
                <a:solidFill>
                  <a:srgbClr val="000000"/>
                </a:solidFill>
                <a:latin typeface="Calibri" panose="020F0502020204030204" pitchFamily="34" charset="0"/>
              </a:rPr>
              <a:t>4 	The experience has made him wiser.</a:t>
            </a:r>
            <a:endParaRPr lang="zh-TW" altLang="en-US" sz="2000" dirty="0">
              <a:solidFill>
                <a:srgbClr val="000000"/>
              </a:solidFill>
              <a:latin typeface="Calibri" panose="020F0502020204030204" pitchFamily="34" charset="0"/>
            </a:endParaRPr>
          </a:p>
        </p:txBody>
      </p:sp>
      <p:sp>
        <p:nvSpPr>
          <p:cNvPr id="20" name="矩形 19">
            <a:extLst>
              <a:ext uri="{FF2B5EF4-FFF2-40B4-BE49-F238E27FC236}">
                <a16:creationId xmlns:a16="http://schemas.microsoft.com/office/drawing/2014/main" id="{01D53EC1-A020-4F6C-9166-642660CBEA49}"/>
              </a:ext>
            </a:extLst>
          </p:cNvPr>
          <p:cNvSpPr/>
          <p:nvPr/>
        </p:nvSpPr>
        <p:spPr>
          <a:xfrm>
            <a:off x="6473137" y="2013032"/>
            <a:ext cx="1290738"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conclusion</a:t>
            </a:r>
            <a:endParaRPr lang="zh-TW" altLang="en-US" sz="1700"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5BECE8EC-FBC9-491F-A90E-80EA5EF3EF06}"/>
              </a:ext>
            </a:extLst>
          </p:cNvPr>
          <p:cNvSpPr/>
          <p:nvPr/>
        </p:nvSpPr>
        <p:spPr>
          <a:xfrm>
            <a:off x="6386049" y="2430003"/>
            <a:ext cx="1290738"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conclusion</a:t>
            </a:r>
            <a:endParaRPr lang="zh-TW" altLang="en-US" sz="1700"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14FEC3D8-BB06-4E08-A82B-8FB79723D7C6}"/>
              </a:ext>
            </a:extLst>
          </p:cNvPr>
          <p:cNvSpPr/>
          <p:nvPr/>
        </p:nvSpPr>
        <p:spPr>
          <a:xfrm>
            <a:off x="5772949" y="2783946"/>
            <a:ext cx="3294849" cy="1138773"/>
          </a:xfrm>
          <a:prstGeom prst="rect">
            <a:avLst/>
          </a:prstGeom>
        </p:spPr>
        <p:txBody>
          <a:bodyPr wrap="square">
            <a:spAutoFit/>
          </a:bodyPr>
          <a:lstStyle/>
          <a:p>
            <a:pPr marL="361950" indent="-361950"/>
            <a:r>
              <a:rPr lang="en-US" altLang="zh-TW" sz="1700" b="1" dirty="0">
                <a:solidFill>
                  <a:srgbClr val="FF0066"/>
                </a:solidFill>
                <a:latin typeface="Segoe Print" panose="02000600000000000000" pitchFamily="2" charset="0"/>
              </a:rPr>
              <a:t>3	stated in the text (</a:t>
            </a:r>
            <a:r>
              <a:rPr lang="en-US" altLang="zh-TW" sz="1700" b="1" i="1" dirty="0">
                <a:solidFill>
                  <a:srgbClr val="FF0066"/>
                </a:solidFill>
                <a:latin typeface="Segoe Print" panose="02000600000000000000" pitchFamily="2" charset="0"/>
              </a:rPr>
              <a:t>I sat on the beach watching the sea and feeling lucky to be alive.)</a:t>
            </a:r>
            <a:endParaRPr lang="zh-TW" altLang="en-US" sz="1700" b="1" i="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1480FDD4-7756-4B50-8226-177361281661}"/>
              </a:ext>
            </a:extLst>
          </p:cNvPr>
          <p:cNvSpPr/>
          <p:nvPr/>
        </p:nvSpPr>
        <p:spPr>
          <a:xfrm>
            <a:off x="4316737" y="3405051"/>
            <a:ext cx="1290738"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conclusion</a:t>
            </a:r>
            <a:endParaRPr lang="zh-TW" altLang="en-US" sz="1700"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F495E00C-811D-4A64-9DC9-7667B0AFABE6}"/>
              </a:ext>
            </a:extLst>
          </p:cNvPr>
          <p:cNvSpPr/>
          <p:nvPr/>
        </p:nvSpPr>
        <p:spPr>
          <a:xfrm>
            <a:off x="349629" y="3907879"/>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Do you agree with the conclusions in Exercise 5? Give reasons for your answers.</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23FA76D4-042C-4478-8D99-794C7EB757BC}"/>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Critical thinking  </a:t>
            </a:r>
            <a:r>
              <a:rPr lang="en-US" altLang="zh-TW" sz="3200" b="1" dirty="0">
                <a:solidFill>
                  <a:schemeClr val="tx1">
                    <a:lumMod val="65000"/>
                    <a:lumOff val="35000"/>
                  </a:schemeClr>
                </a:solidFill>
                <a:latin typeface="Calibri" panose="020F0502020204030204" pitchFamily="34" charset="0"/>
              </a:rPr>
              <a:t>drawing conclusions</a:t>
            </a:r>
            <a:endParaRPr lang="zh-TW" altLang="en-US" sz="3200" b="1" dirty="0">
              <a:solidFill>
                <a:schemeClr val="tx1">
                  <a:lumMod val="65000"/>
                  <a:lumOff val="35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CE68E3A-2468-4863-93ED-D2341FC909C2}"/>
              </a:ext>
            </a:extLst>
          </p:cNvPr>
          <p:cNvSpPr/>
          <p:nvPr/>
        </p:nvSpPr>
        <p:spPr>
          <a:xfrm>
            <a:off x="2688768" y="4289123"/>
            <a:ext cx="2525487"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EXAMPLE ANSWERS</a:t>
            </a:r>
          </a:p>
        </p:txBody>
      </p:sp>
      <p:sp>
        <p:nvSpPr>
          <p:cNvPr id="15" name="矩形 14">
            <a:extLst>
              <a:ext uri="{FF2B5EF4-FFF2-40B4-BE49-F238E27FC236}">
                <a16:creationId xmlns:a16="http://schemas.microsoft.com/office/drawing/2014/main" id="{99C6C6DE-EC8A-4801-88F2-D7966A267FEE}"/>
              </a:ext>
            </a:extLst>
          </p:cNvPr>
          <p:cNvSpPr/>
          <p:nvPr/>
        </p:nvSpPr>
        <p:spPr>
          <a:xfrm>
            <a:off x="240080" y="4594306"/>
            <a:ext cx="8810974" cy="1661993"/>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1 	Yes – because the weather can make it dangerous to swim there.</a:t>
            </a:r>
          </a:p>
          <a:p>
            <a:pPr marL="360363" indent="-360363"/>
            <a:r>
              <a:rPr lang="en-US" altLang="zh-TW" sz="1700" b="1" dirty="0">
                <a:solidFill>
                  <a:srgbClr val="FF0066"/>
                </a:solidFill>
                <a:latin typeface="Segoe Print" panose="02000600000000000000" pitchFamily="2" charset="0"/>
              </a:rPr>
              <a:t>2 	Yes – because he has recovered enough to tell the story and goes swimming again when the weather is OK / the sea is calm / ‘the sea wants me’.</a:t>
            </a:r>
          </a:p>
          <a:p>
            <a:pPr marL="360363" indent="-360363"/>
            <a:r>
              <a:rPr lang="en-US" altLang="zh-TW" sz="1700" b="1" dirty="0">
                <a:solidFill>
                  <a:srgbClr val="FF0066"/>
                </a:solidFill>
                <a:latin typeface="Segoe Print" panose="02000600000000000000" pitchFamily="2" charset="0"/>
              </a:rPr>
              <a:t>	No – because he says his heart still races when he thinks about it.</a:t>
            </a:r>
          </a:p>
          <a:p>
            <a:pPr marL="360363" indent="-360363"/>
            <a:r>
              <a:rPr lang="en-US" altLang="zh-TW" sz="1700" b="1" dirty="0">
                <a:solidFill>
                  <a:srgbClr val="FF0066"/>
                </a:solidFill>
                <a:latin typeface="Segoe Print" panose="02000600000000000000" pitchFamily="2" charset="0"/>
              </a:rPr>
              <a:t>4 	Yes – because he used to go swimming every day, but now he knows he should only go when the conditions are right.</a:t>
            </a:r>
            <a:endParaRPr lang="zh-TW" altLang="en-US" sz="17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82441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wipe(left)">
                                      <p:cBhvr>
                                        <p:cTn id="30" dur="500"/>
                                        <p:tgtEl>
                                          <p:spTgt spid="1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xEl>
                                              <p:pRg st="1" end="1"/>
                                            </p:txEl>
                                          </p:spTgt>
                                        </p:tgtEl>
                                        <p:attrNameLst>
                                          <p:attrName>style.visibility</p:attrName>
                                        </p:attrNameLst>
                                      </p:cBhvr>
                                      <p:to>
                                        <p:strVal val="visible"/>
                                      </p:to>
                                    </p:set>
                                    <p:animEffect transition="in" filter="wipe(left)">
                                      <p:cBhvr>
                                        <p:cTn id="35" dur="500"/>
                                        <p:tgtEl>
                                          <p:spTgt spid="15">
                                            <p:txEl>
                                              <p:pRg st="1" end="1"/>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5">
                                            <p:txEl>
                                              <p:pRg st="2" end="2"/>
                                            </p:txEl>
                                          </p:spTgt>
                                        </p:tgtEl>
                                        <p:attrNameLst>
                                          <p:attrName>style.visibility</p:attrName>
                                        </p:attrNameLst>
                                      </p:cBhvr>
                                      <p:to>
                                        <p:strVal val="visible"/>
                                      </p:to>
                                    </p:set>
                                    <p:animEffect transition="in" filter="wipe(left)">
                                      <p:cBhvr>
                                        <p:cTn id="38" dur="500"/>
                                        <p:tgtEl>
                                          <p:spTgt spid="1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xEl>
                                              <p:pRg st="3" end="3"/>
                                            </p:txEl>
                                          </p:spTgt>
                                        </p:tgtEl>
                                        <p:attrNameLst>
                                          <p:attrName>style.visibility</p:attrName>
                                        </p:attrNameLst>
                                      </p:cBhvr>
                                      <p:to>
                                        <p:strVal val="visible"/>
                                      </p:to>
                                    </p:set>
                                    <p:animEffect transition="in" filter="wipe(left)">
                                      <p:cBhvr>
                                        <p:cTn id="43"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15183" y="93032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verbs in bold in these sentences. Find expressions with </a:t>
            </a:r>
            <a:r>
              <a:rPr lang="en-US" altLang="zh-TW" sz="2000" i="1" dirty="0">
                <a:latin typeface="Calibri" panose="020F0502020204030204" pitchFamily="34" charset="0"/>
                <a:cs typeface="Calibri" panose="020F0502020204030204" pitchFamily="34" charset="0"/>
              </a:rPr>
              <a:t>get</a:t>
            </a:r>
            <a:r>
              <a:rPr lang="en-US" altLang="zh-TW" sz="2000" dirty="0">
                <a:latin typeface="Calibri" panose="020F0502020204030204" pitchFamily="34" charset="0"/>
                <a:cs typeface="Calibri" panose="020F0502020204030204" pitchFamily="34" charset="0"/>
              </a:rPr>
              <a:t> in the article which have the same meanings as the verbs. Then rewrite the sentences with </a:t>
            </a:r>
            <a:r>
              <a:rPr lang="en-US" altLang="zh-TW" sz="2000" i="1" dirty="0">
                <a:latin typeface="Calibri" panose="020F0502020204030204" pitchFamily="34" charset="0"/>
                <a:cs typeface="Calibri" panose="020F0502020204030204" pitchFamily="34" charset="0"/>
              </a:rPr>
              <a:t>get</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Word focus  </a:t>
            </a:r>
            <a:r>
              <a:rPr lang="en-US" altLang="zh-TW" sz="3200" b="1" i="1" dirty="0">
                <a:solidFill>
                  <a:schemeClr val="tx1">
                    <a:lumMod val="65000"/>
                    <a:lumOff val="35000"/>
                  </a:schemeClr>
                </a:solidFill>
                <a:latin typeface="Calibri" panose="020F0502020204030204" pitchFamily="34" charset="0"/>
              </a:rPr>
              <a:t>get</a:t>
            </a:r>
            <a:endParaRPr lang="zh-TW" altLang="en-US" sz="3200" b="1" i="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02414EF6-9FBD-47C2-8CDE-1E3DC29C3452}"/>
              </a:ext>
            </a:extLst>
          </p:cNvPr>
          <p:cNvSpPr/>
          <p:nvPr/>
        </p:nvSpPr>
        <p:spPr>
          <a:xfrm>
            <a:off x="652155" y="2070127"/>
            <a:ext cx="8111064" cy="3093154"/>
          </a:xfrm>
          <a:prstGeom prst="rect">
            <a:avLst/>
          </a:prstGeom>
        </p:spPr>
        <p:txBody>
          <a:bodyPr wrap="square">
            <a:spAutoFit/>
          </a:bodyPr>
          <a:lstStyle/>
          <a:p>
            <a:pPr marL="360000" indent="-363538">
              <a:spcBef>
                <a:spcPts val="1800"/>
              </a:spcBef>
            </a:pPr>
            <a:r>
              <a:rPr lang="en-US" altLang="zh-TW" sz="2000" dirty="0">
                <a:solidFill>
                  <a:srgbClr val="000000"/>
                </a:solidFill>
                <a:latin typeface="Calibri" panose="020F0502020204030204" pitchFamily="34" charset="0"/>
              </a:rPr>
              <a:t>1 	I </a:t>
            </a:r>
            <a:r>
              <a:rPr lang="en-US" altLang="zh-TW" sz="2000" b="1" dirty="0">
                <a:solidFill>
                  <a:srgbClr val="000000"/>
                </a:solidFill>
                <a:latin typeface="Calibri" panose="020F0502020204030204" pitchFamily="34" charset="0"/>
              </a:rPr>
              <a:t>entered </a:t>
            </a:r>
            <a:r>
              <a:rPr lang="en-US" altLang="zh-TW" sz="2000" dirty="0">
                <a:solidFill>
                  <a:srgbClr val="000000"/>
                </a:solidFill>
                <a:latin typeface="Calibri" panose="020F0502020204030204" pitchFamily="34" charset="0"/>
              </a:rPr>
              <a:t>the pool.</a:t>
            </a:r>
          </a:p>
          <a:p>
            <a:pPr marL="360000" indent="-363538">
              <a:spcBef>
                <a:spcPts val="1800"/>
              </a:spcBef>
            </a:pPr>
            <a:r>
              <a:rPr lang="en-US" altLang="zh-TW" sz="2000" dirty="0">
                <a:solidFill>
                  <a:srgbClr val="000000"/>
                </a:solidFill>
                <a:latin typeface="Calibri" panose="020F0502020204030204" pitchFamily="34" charset="0"/>
              </a:rPr>
              <a:t>2 	The weather </a:t>
            </a:r>
            <a:r>
              <a:rPr lang="en-US" altLang="zh-TW" sz="2000" b="1" dirty="0">
                <a:solidFill>
                  <a:srgbClr val="000000"/>
                </a:solidFill>
                <a:latin typeface="Calibri" panose="020F0502020204030204" pitchFamily="34" charset="0"/>
              </a:rPr>
              <a:t>didn’t improve</a:t>
            </a:r>
            <a:r>
              <a:rPr lang="en-US" altLang="zh-TW" sz="2000" dirty="0">
                <a:solidFill>
                  <a:srgbClr val="000000"/>
                </a:solidFill>
                <a:latin typeface="Calibri" panose="020F0502020204030204" pitchFamily="34" charset="0"/>
              </a:rPr>
              <a:t>.</a:t>
            </a:r>
          </a:p>
          <a:p>
            <a:pPr marL="360000" indent="-363538">
              <a:spcBef>
                <a:spcPts val="1800"/>
              </a:spcBef>
            </a:pPr>
            <a:r>
              <a:rPr lang="en-US" altLang="zh-TW" sz="2000" dirty="0">
                <a:solidFill>
                  <a:srgbClr val="000000"/>
                </a:solidFill>
                <a:latin typeface="Calibri" panose="020F0502020204030204" pitchFamily="34" charset="0"/>
              </a:rPr>
              <a:t>3 	I couldn’t </a:t>
            </a:r>
            <a:r>
              <a:rPr lang="en-US" altLang="zh-TW" sz="2000" b="1" dirty="0">
                <a:solidFill>
                  <a:srgbClr val="000000"/>
                </a:solidFill>
                <a:latin typeface="Calibri" panose="020F0502020204030204" pitchFamily="34" charset="0"/>
              </a:rPr>
              <a:t>reach</a:t>
            </a:r>
            <a:r>
              <a:rPr lang="en-US" altLang="zh-TW" sz="2000" dirty="0">
                <a:solidFill>
                  <a:srgbClr val="000000"/>
                </a:solidFill>
                <a:latin typeface="Calibri" panose="020F0502020204030204" pitchFamily="34" charset="0"/>
              </a:rPr>
              <a:t> the shore.</a:t>
            </a:r>
          </a:p>
          <a:p>
            <a:pPr marL="360000" indent="-363538">
              <a:spcBef>
                <a:spcPts val="1800"/>
              </a:spcBef>
            </a:pPr>
            <a:r>
              <a:rPr lang="en-US" altLang="zh-TW" sz="2000" dirty="0">
                <a:solidFill>
                  <a:srgbClr val="000000"/>
                </a:solidFill>
                <a:latin typeface="Calibri" panose="020F0502020204030204" pitchFamily="34" charset="0"/>
              </a:rPr>
              <a:t>4 	I wasn’t </a:t>
            </a:r>
            <a:r>
              <a:rPr lang="en-US" altLang="zh-TW" sz="2000" b="1" dirty="0">
                <a:solidFill>
                  <a:srgbClr val="000000"/>
                </a:solidFill>
                <a:latin typeface="Calibri" panose="020F0502020204030204" pitchFamily="34" charset="0"/>
              </a:rPr>
              <a:t>moving towards </a:t>
            </a:r>
            <a:r>
              <a:rPr lang="en-US" altLang="zh-TW" sz="2000" dirty="0">
                <a:solidFill>
                  <a:srgbClr val="000000"/>
                </a:solidFill>
                <a:latin typeface="Calibri" panose="020F0502020204030204" pitchFamily="34" charset="0"/>
              </a:rPr>
              <a:t>the land.</a:t>
            </a:r>
          </a:p>
          <a:p>
            <a:pPr marL="360000" indent="-363538">
              <a:spcBef>
                <a:spcPts val="1800"/>
              </a:spcBef>
            </a:pPr>
            <a:r>
              <a:rPr lang="en-US" altLang="zh-TW" sz="2000" dirty="0">
                <a:solidFill>
                  <a:srgbClr val="000000"/>
                </a:solidFill>
                <a:latin typeface="Calibri" panose="020F0502020204030204" pitchFamily="34" charset="0"/>
              </a:rPr>
              <a:t>5 	We </a:t>
            </a:r>
            <a:r>
              <a:rPr lang="en-US" altLang="zh-TW" sz="2000" b="1" dirty="0">
                <a:solidFill>
                  <a:srgbClr val="000000"/>
                </a:solidFill>
                <a:latin typeface="Calibri" panose="020F0502020204030204" pitchFamily="34" charset="0"/>
              </a:rPr>
              <a:t>receive</a:t>
            </a:r>
            <a:r>
              <a:rPr lang="en-US" altLang="zh-TW" sz="2000" dirty="0">
                <a:solidFill>
                  <a:srgbClr val="000000"/>
                </a:solidFill>
                <a:latin typeface="Calibri" panose="020F0502020204030204" pitchFamily="34" charset="0"/>
              </a:rPr>
              <a:t> so much from nature.</a:t>
            </a:r>
          </a:p>
          <a:p>
            <a:pPr marL="360000" indent="-363538">
              <a:spcBef>
                <a:spcPts val="1800"/>
              </a:spcBef>
            </a:pPr>
            <a:r>
              <a:rPr lang="en-US" altLang="zh-TW" sz="2000" dirty="0">
                <a:solidFill>
                  <a:srgbClr val="000000"/>
                </a:solidFill>
                <a:latin typeface="Calibri" panose="020F0502020204030204" pitchFamily="34" charset="0"/>
              </a:rPr>
              <a:t>6 	We put the bird in a cage, but it </a:t>
            </a:r>
            <a:r>
              <a:rPr lang="en-US" altLang="zh-TW" sz="2000" b="1" dirty="0">
                <a:solidFill>
                  <a:srgbClr val="000000"/>
                </a:solidFill>
                <a:latin typeface="Calibri" panose="020F0502020204030204" pitchFamily="34" charset="0"/>
              </a:rPr>
              <a:t>escaped.</a:t>
            </a:r>
            <a:endParaRPr lang="zh-TW" altLang="en-US" sz="2000" b="1" dirty="0">
              <a:solidFill>
                <a:srgbClr val="000000"/>
              </a:solidFill>
              <a:latin typeface="Calibri" panose="020F0502020204030204" pitchFamily="34" charset="0"/>
            </a:endParaRPr>
          </a:p>
        </p:txBody>
      </p:sp>
      <p:sp>
        <p:nvSpPr>
          <p:cNvPr id="11" name="矩形 10">
            <a:extLst>
              <a:ext uri="{FF2B5EF4-FFF2-40B4-BE49-F238E27FC236}">
                <a16:creationId xmlns:a16="http://schemas.microsoft.com/office/drawing/2014/main" id="{21F3EE41-4069-41FA-8CAE-943A0AA8D18B}"/>
              </a:ext>
            </a:extLst>
          </p:cNvPr>
          <p:cNvSpPr/>
          <p:nvPr/>
        </p:nvSpPr>
        <p:spPr>
          <a:xfrm>
            <a:off x="3148636" y="2126115"/>
            <a:ext cx="2356735" cy="369332"/>
          </a:xfrm>
          <a:prstGeom prst="rect">
            <a:avLst/>
          </a:prstGeom>
        </p:spPr>
        <p:txBody>
          <a:bodyPr wrap="none">
            <a:spAutoFit/>
          </a:bodyPr>
          <a:lstStyle/>
          <a:p>
            <a:r>
              <a:rPr lang="en-US" altLang="zh-TW" dirty="0">
                <a:solidFill>
                  <a:srgbClr val="FF0066"/>
                </a:solidFill>
                <a:latin typeface="Segoe Print" panose="02000600000000000000" pitchFamily="2" charset="0"/>
              </a:rPr>
              <a:t>I </a:t>
            </a:r>
            <a:r>
              <a:rPr lang="en-US" altLang="zh-TW" b="1" dirty="0">
                <a:solidFill>
                  <a:srgbClr val="FF0066"/>
                </a:solidFill>
                <a:latin typeface="Segoe Print" panose="02000600000000000000" pitchFamily="2" charset="0"/>
              </a:rPr>
              <a:t>got into </a:t>
            </a:r>
            <a:r>
              <a:rPr lang="en-US" altLang="zh-TW" dirty="0">
                <a:solidFill>
                  <a:srgbClr val="FF0066"/>
                </a:solidFill>
                <a:latin typeface="Segoe Print" panose="02000600000000000000" pitchFamily="2" charset="0"/>
              </a:rPr>
              <a:t>the pool.</a:t>
            </a:r>
            <a:endParaRPr lang="zh-TW" altLang="en-US"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3BC7FE28-55E5-4104-A55C-ABB4CB47F758}"/>
              </a:ext>
            </a:extLst>
          </p:cNvPr>
          <p:cNvSpPr/>
          <p:nvPr/>
        </p:nvSpPr>
        <p:spPr>
          <a:xfrm>
            <a:off x="4141809" y="2655569"/>
            <a:ext cx="3406253" cy="369332"/>
          </a:xfrm>
          <a:prstGeom prst="rect">
            <a:avLst/>
          </a:prstGeom>
        </p:spPr>
        <p:txBody>
          <a:bodyPr wrap="square">
            <a:spAutoFit/>
          </a:bodyPr>
          <a:lstStyle/>
          <a:p>
            <a:r>
              <a:rPr lang="en-US" altLang="zh-TW" dirty="0">
                <a:solidFill>
                  <a:srgbClr val="FF0066"/>
                </a:solidFill>
                <a:latin typeface="Segoe Print" panose="02000600000000000000" pitchFamily="2" charset="0"/>
              </a:rPr>
              <a:t>The weather </a:t>
            </a:r>
            <a:r>
              <a:rPr lang="en-US" altLang="zh-TW" b="1" dirty="0">
                <a:solidFill>
                  <a:srgbClr val="FF0066"/>
                </a:solidFill>
                <a:latin typeface="Segoe Print" panose="02000600000000000000" pitchFamily="2" charset="0"/>
              </a:rPr>
              <a:t>got worse</a:t>
            </a:r>
            <a:r>
              <a:rPr lang="en-US" altLang="zh-TW" dirty="0">
                <a:solidFill>
                  <a:srgbClr val="FF0066"/>
                </a:solidFill>
                <a:latin typeface="Segoe Print" panose="02000600000000000000" pitchFamily="2" charset="0"/>
              </a:rPr>
              <a:t>.</a:t>
            </a:r>
          </a:p>
        </p:txBody>
      </p:sp>
      <p:sp>
        <p:nvSpPr>
          <p:cNvPr id="15" name="矩形 14">
            <a:extLst>
              <a:ext uri="{FF2B5EF4-FFF2-40B4-BE49-F238E27FC236}">
                <a16:creationId xmlns:a16="http://schemas.microsoft.com/office/drawing/2014/main" id="{AEFFD557-2933-4965-8B30-06A5C870C78D}"/>
              </a:ext>
            </a:extLst>
          </p:cNvPr>
          <p:cNvSpPr/>
          <p:nvPr/>
        </p:nvSpPr>
        <p:spPr>
          <a:xfrm>
            <a:off x="3883077" y="3185024"/>
            <a:ext cx="4317927" cy="369332"/>
          </a:xfrm>
          <a:prstGeom prst="rect">
            <a:avLst/>
          </a:prstGeom>
        </p:spPr>
        <p:txBody>
          <a:bodyPr wrap="square">
            <a:spAutoFit/>
          </a:bodyPr>
          <a:lstStyle/>
          <a:p>
            <a:r>
              <a:rPr lang="en-US" altLang="zh-TW" dirty="0">
                <a:solidFill>
                  <a:srgbClr val="FF0066"/>
                </a:solidFill>
                <a:latin typeface="Segoe Print" panose="02000600000000000000" pitchFamily="2" charset="0"/>
              </a:rPr>
              <a:t>I couldn’t </a:t>
            </a:r>
            <a:r>
              <a:rPr lang="en-US" altLang="zh-TW" b="1" dirty="0">
                <a:solidFill>
                  <a:srgbClr val="FF0066"/>
                </a:solidFill>
                <a:latin typeface="Segoe Print" panose="02000600000000000000" pitchFamily="2" charset="0"/>
              </a:rPr>
              <a:t>get to </a:t>
            </a:r>
            <a:r>
              <a:rPr lang="en-US" altLang="zh-TW" dirty="0">
                <a:solidFill>
                  <a:srgbClr val="FF0066"/>
                </a:solidFill>
                <a:latin typeface="Segoe Print" panose="02000600000000000000" pitchFamily="2" charset="0"/>
              </a:rPr>
              <a:t>the shore.</a:t>
            </a:r>
          </a:p>
        </p:txBody>
      </p:sp>
      <p:sp>
        <p:nvSpPr>
          <p:cNvPr id="16" name="矩形 15">
            <a:extLst>
              <a:ext uri="{FF2B5EF4-FFF2-40B4-BE49-F238E27FC236}">
                <a16:creationId xmlns:a16="http://schemas.microsoft.com/office/drawing/2014/main" id="{AEFFD557-2933-4965-8B30-06A5C870C78D}"/>
              </a:ext>
            </a:extLst>
          </p:cNvPr>
          <p:cNvSpPr/>
          <p:nvPr/>
        </p:nvSpPr>
        <p:spPr>
          <a:xfrm>
            <a:off x="4651412" y="3646220"/>
            <a:ext cx="4111807" cy="646331"/>
          </a:xfrm>
          <a:prstGeom prst="rect">
            <a:avLst/>
          </a:prstGeom>
        </p:spPr>
        <p:txBody>
          <a:bodyPr wrap="square">
            <a:spAutoFit/>
          </a:bodyPr>
          <a:lstStyle/>
          <a:p>
            <a:r>
              <a:rPr lang="en-US" altLang="zh-TW" dirty="0">
                <a:solidFill>
                  <a:srgbClr val="FF0066"/>
                </a:solidFill>
                <a:latin typeface="Segoe Print" panose="02000600000000000000" pitchFamily="2" charset="0"/>
              </a:rPr>
              <a:t>I wasn’t </a:t>
            </a:r>
            <a:r>
              <a:rPr lang="en-US" altLang="zh-TW" b="1" dirty="0">
                <a:solidFill>
                  <a:srgbClr val="FF0066"/>
                </a:solidFill>
                <a:latin typeface="Segoe Print" panose="02000600000000000000" pitchFamily="2" charset="0"/>
              </a:rPr>
              <a:t>getting any closer to </a:t>
            </a:r>
            <a:r>
              <a:rPr lang="en-US" altLang="zh-TW" dirty="0">
                <a:solidFill>
                  <a:srgbClr val="FF0066"/>
                </a:solidFill>
                <a:latin typeface="Segoe Print" panose="02000600000000000000" pitchFamily="2" charset="0"/>
              </a:rPr>
              <a:t>the land.</a:t>
            </a:r>
          </a:p>
        </p:txBody>
      </p:sp>
      <p:sp>
        <p:nvSpPr>
          <p:cNvPr id="17" name="矩形 16">
            <a:extLst>
              <a:ext uri="{FF2B5EF4-FFF2-40B4-BE49-F238E27FC236}">
                <a16:creationId xmlns:a16="http://schemas.microsoft.com/office/drawing/2014/main" id="{AEFFD557-2933-4965-8B30-06A5C870C78D}"/>
              </a:ext>
            </a:extLst>
          </p:cNvPr>
          <p:cNvSpPr/>
          <p:nvPr/>
        </p:nvSpPr>
        <p:spPr>
          <a:xfrm>
            <a:off x="4602805" y="4275370"/>
            <a:ext cx="3863102" cy="369332"/>
          </a:xfrm>
          <a:prstGeom prst="rect">
            <a:avLst/>
          </a:prstGeom>
        </p:spPr>
        <p:txBody>
          <a:bodyPr wrap="square">
            <a:spAutoFit/>
          </a:bodyPr>
          <a:lstStyle/>
          <a:p>
            <a:r>
              <a:rPr lang="en-US" altLang="zh-TW" dirty="0">
                <a:solidFill>
                  <a:srgbClr val="FF0066"/>
                </a:solidFill>
                <a:latin typeface="Segoe Print" panose="02000600000000000000" pitchFamily="2" charset="0"/>
              </a:rPr>
              <a:t>We </a:t>
            </a:r>
            <a:r>
              <a:rPr lang="en-US" altLang="zh-TW" b="1" dirty="0">
                <a:solidFill>
                  <a:srgbClr val="FF0066"/>
                </a:solidFill>
                <a:latin typeface="Segoe Print" panose="02000600000000000000" pitchFamily="2" charset="0"/>
              </a:rPr>
              <a:t>get</a:t>
            </a:r>
            <a:r>
              <a:rPr lang="en-US" altLang="zh-TW" dirty="0">
                <a:solidFill>
                  <a:srgbClr val="FF0066"/>
                </a:solidFill>
                <a:latin typeface="Segoe Print" panose="02000600000000000000" pitchFamily="2" charset="0"/>
              </a:rPr>
              <a:t> so much from nature.</a:t>
            </a:r>
          </a:p>
        </p:txBody>
      </p:sp>
      <p:sp>
        <p:nvSpPr>
          <p:cNvPr id="18" name="矩形 17">
            <a:extLst>
              <a:ext uri="{FF2B5EF4-FFF2-40B4-BE49-F238E27FC236}">
                <a16:creationId xmlns:a16="http://schemas.microsoft.com/office/drawing/2014/main" id="{AEFFD557-2933-4965-8B30-06A5C870C78D}"/>
              </a:ext>
            </a:extLst>
          </p:cNvPr>
          <p:cNvSpPr/>
          <p:nvPr/>
        </p:nvSpPr>
        <p:spPr>
          <a:xfrm>
            <a:off x="5366061" y="4750405"/>
            <a:ext cx="3255426" cy="646331"/>
          </a:xfrm>
          <a:prstGeom prst="rect">
            <a:avLst/>
          </a:prstGeom>
        </p:spPr>
        <p:txBody>
          <a:bodyPr wrap="square">
            <a:spAutoFit/>
          </a:bodyPr>
          <a:lstStyle/>
          <a:p>
            <a:r>
              <a:rPr lang="en-US" altLang="zh-TW" dirty="0">
                <a:solidFill>
                  <a:srgbClr val="FF0066"/>
                </a:solidFill>
                <a:latin typeface="Segoe Print" panose="02000600000000000000" pitchFamily="2" charset="0"/>
              </a:rPr>
              <a:t>We put the bird in a cage but it </a:t>
            </a:r>
            <a:r>
              <a:rPr lang="en-US" altLang="zh-TW" b="1" dirty="0">
                <a:solidFill>
                  <a:srgbClr val="FF0066"/>
                </a:solidFill>
                <a:latin typeface="Segoe Print" panose="02000600000000000000" pitchFamily="2" charset="0"/>
              </a:rPr>
              <a:t>got out</a:t>
            </a:r>
            <a:r>
              <a:rPr lang="en-US" altLang="zh-TW" dirty="0">
                <a:solidFill>
                  <a:srgbClr val="FF0066"/>
                </a:solidFill>
                <a:latin typeface="Segoe Print" panose="02000600000000000000" pitchFamily="2" charset="0"/>
              </a:rPr>
              <a:t>.</a:t>
            </a:r>
            <a:endParaRPr lang="zh-TW" altLang="en-US"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wipe(left)">
                                      <p:cBhvr>
                                        <p:cTn id="22" dur="5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left)">
                                      <p:cBhvr>
                                        <p:cTn id="27" dur="500"/>
                                        <p:tgtEl>
                                          <p:spTgt spid="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wipe(left)">
                                      <p:cBhvr>
                                        <p:cTn id="3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AEFFD557-2933-4965-8B30-06A5C870C78D}"/>
              </a:ext>
            </a:extLst>
          </p:cNvPr>
          <p:cNvSpPr/>
          <p:nvPr/>
        </p:nvSpPr>
        <p:spPr>
          <a:xfrm>
            <a:off x="763448" y="1246715"/>
            <a:ext cx="7572053" cy="178510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I got into my car this morning and drove to school.</a:t>
            </a:r>
          </a:p>
          <a:p>
            <a:pPr marL="360363" indent="-360363">
              <a:spcBef>
                <a:spcPts val="600"/>
              </a:spcBef>
            </a:pPr>
            <a:r>
              <a:rPr lang="en-US" altLang="zh-TW" b="1" dirty="0">
                <a:solidFill>
                  <a:srgbClr val="FF0066"/>
                </a:solidFill>
                <a:latin typeface="Segoe Print" panose="02000600000000000000" pitchFamily="2" charset="0"/>
              </a:rPr>
              <a:t>My English has got worse!</a:t>
            </a:r>
          </a:p>
          <a:p>
            <a:pPr marL="360363" indent="-360363">
              <a:spcBef>
                <a:spcPts val="600"/>
              </a:spcBef>
            </a:pPr>
            <a:r>
              <a:rPr lang="en-US" altLang="zh-TW" b="1" dirty="0">
                <a:solidFill>
                  <a:srgbClr val="FF0066"/>
                </a:solidFill>
                <a:latin typeface="Segoe Print" panose="02000600000000000000" pitchFamily="2" charset="0"/>
              </a:rPr>
              <a:t>I get a lot of support from friends.</a:t>
            </a:r>
          </a:p>
          <a:p>
            <a:pPr marL="360363" indent="-360363">
              <a:spcBef>
                <a:spcPts val="600"/>
              </a:spcBef>
            </a:pPr>
            <a:r>
              <a:rPr lang="en-US" altLang="zh-TW" b="1" dirty="0">
                <a:solidFill>
                  <a:srgbClr val="FF0066"/>
                </a:solidFill>
                <a:latin typeface="Segoe Print" panose="02000600000000000000" pitchFamily="2" charset="0"/>
              </a:rPr>
              <a:t>I got out of doing the washing up this morning.</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 six more sentences with the expressions with </a:t>
            </a:r>
            <a:r>
              <a:rPr lang="en-US" altLang="zh-TW" sz="2000" i="1" dirty="0">
                <a:latin typeface="Calibri" panose="020F0502020204030204" pitchFamily="34" charset="0"/>
                <a:cs typeface="Calibri" panose="020F0502020204030204" pitchFamily="34" charset="0"/>
              </a:rPr>
              <a:t>get</a:t>
            </a:r>
            <a:r>
              <a:rPr lang="en-US" altLang="zh-TW" sz="2000" dirty="0">
                <a:latin typeface="Calibri" panose="020F0502020204030204" pitchFamily="34" charset="0"/>
                <a:cs typeface="Calibri" panose="020F0502020204030204" pitchFamily="34" charset="0"/>
              </a:rPr>
              <a:t> from the article. Write about your own experiences.</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dirty="0">
                <a:latin typeface="Calibri" panose="020F0502020204030204" pitchFamily="34" charset="0"/>
                <a:cs typeface="Calibri" panose="020F0502020204030204" pitchFamily="34" charset="0"/>
              </a:rPr>
              <a:t>Think about an experience you had where you ‘learned a lesson’. Use these ideas to think about the details.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7" name="矩形 6">
            <a:extLst>
              <a:ext uri="{FF2B5EF4-FFF2-40B4-BE49-F238E27FC236}">
                <a16:creationId xmlns:a16="http://schemas.microsoft.com/office/drawing/2014/main" id="{3DE6A1B1-1EDB-4CAF-AD87-C1C3CCE7F102}"/>
              </a:ext>
            </a:extLst>
          </p:cNvPr>
          <p:cNvSpPr/>
          <p:nvPr/>
        </p:nvSpPr>
        <p:spPr>
          <a:xfrm>
            <a:off x="754897" y="4911980"/>
            <a:ext cx="7998685" cy="1092607"/>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I almost had an accident once when I was driving and I was really too tired.</a:t>
            </a:r>
          </a:p>
          <a:p>
            <a:pPr marL="360363" indent="-360363">
              <a:spcBef>
                <a:spcPts val="600"/>
              </a:spcBef>
            </a:pPr>
            <a:r>
              <a:rPr lang="en-US" altLang="zh-TW" sz="2000" i="1" dirty="0">
                <a:solidFill>
                  <a:srgbClr val="0080FF"/>
                </a:solidFill>
                <a:latin typeface="Calibri" panose="020F0502020204030204" pitchFamily="34" charset="0"/>
              </a:rPr>
              <a:t>B: 	Where were you going?</a:t>
            </a:r>
          </a:p>
        </p:txBody>
      </p:sp>
      <p:sp>
        <p:nvSpPr>
          <p:cNvPr id="8" name="矩形 7">
            <a:extLst>
              <a:ext uri="{FF2B5EF4-FFF2-40B4-BE49-F238E27FC236}">
                <a16:creationId xmlns:a16="http://schemas.microsoft.com/office/drawing/2014/main" id="{8C8B22F8-31FF-43DB-B103-D580A15C2453}"/>
              </a:ext>
            </a:extLst>
          </p:cNvPr>
          <p:cNvSpPr/>
          <p:nvPr/>
        </p:nvSpPr>
        <p:spPr>
          <a:xfrm>
            <a:off x="304909" y="411796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dirty="0">
                <a:latin typeface="Calibri" panose="020F0502020204030204" pitchFamily="34" charset="0"/>
                <a:cs typeface="Calibri" panose="020F0502020204030204" pitchFamily="34" charset="0"/>
              </a:rPr>
              <a:t>Work in small groups. Tell each other about your experiences. Has anyone else had a similar experience?</a:t>
            </a:r>
            <a:endParaRPr lang="zh-TW" altLang="en-US" sz="2000"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754896" y="1744153"/>
            <a:ext cx="5020871" cy="2056616"/>
          </a:xfrm>
          <a:prstGeom prst="rect">
            <a:avLst/>
          </a:prstGeom>
          <a:noFill/>
          <a:ln w="9525">
            <a:noFill/>
            <a:miter lim="800000"/>
            <a:headEnd/>
            <a:tailEnd/>
          </a:ln>
        </p:spPr>
      </p:pic>
    </p:spTree>
    <p:extLst>
      <p:ext uri="{BB962C8B-B14F-4D97-AF65-F5344CB8AC3E}">
        <p14:creationId xmlns:p14="http://schemas.microsoft.com/office/powerpoint/2010/main" val="2867812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3d</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No way!</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40</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3" name="矩形 12">
            <a:extLst>
              <a:ext uri="{FF2B5EF4-FFF2-40B4-BE49-F238E27FC236}">
                <a16:creationId xmlns:a16="http://schemas.microsoft.com/office/drawing/2014/main" id="{FCC6BC15-EF9B-4918-A140-818F9CF530BA}"/>
              </a:ext>
            </a:extLst>
          </p:cNvPr>
          <p:cNvSpPr/>
          <p:nvPr/>
        </p:nvSpPr>
        <p:spPr>
          <a:xfrm>
            <a:off x="327485" y="1097389"/>
            <a:ext cx="843316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  </a:t>
            </a:r>
            <a:r>
              <a:rPr lang="en-US" altLang="zh-TW" sz="3200" b="1" dirty="0">
                <a:solidFill>
                  <a:schemeClr val="tx1">
                    <a:lumMod val="65000"/>
                    <a:lumOff val="35000"/>
                  </a:schemeClr>
                </a:solidFill>
                <a:latin typeface="Calibri" panose="020F0502020204030204" pitchFamily="34" charset="0"/>
              </a:rPr>
              <a:t>telling stories</a:t>
            </a:r>
            <a:endParaRPr lang="zh-TW" altLang="en-US" sz="3200" b="1" dirty="0">
              <a:solidFill>
                <a:schemeClr val="tx1">
                  <a:lumMod val="65000"/>
                  <a:lumOff val="35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AC8C092-6AF5-4AB2-A21F-F20A78AD465F}"/>
              </a:ext>
            </a:extLst>
          </p:cNvPr>
          <p:cNvSpPr/>
          <p:nvPr/>
        </p:nvSpPr>
        <p:spPr>
          <a:xfrm>
            <a:off x="328502" y="1883407"/>
            <a:ext cx="845585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groups. Which of these statements (a–d) are true for you? Tell your group.</a:t>
            </a:r>
            <a:endParaRPr lang="zh-TW" altLang="en-US" sz="2000" dirty="0">
              <a:latin typeface="Calibri" panose="020F0502020204030204" pitchFamily="34" charset="0"/>
              <a:cs typeface="Calibri" panose="020F0502020204030204" pitchFamily="34" charset="0"/>
            </a:endParaRPr>
          </a:p>
        </p:txBody>
      </p:sp>
      <p:sp>
        <p:nvSpPr>
          <p:cNvPr id="8" name="矩形 7"/>
          <p:cNvSpPr/>
          <p:nvPr/>
        </p:nvSpPr>
        <p:spPr>
          <a:xfrm>
            <a:off x="693506" y="2829642"/>
            <a:ext cx="7905964" cy="1554272"/>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a	When I’m in a group, I listen more than I talk.</a:t>
            </a:r>
          </a:p>
          <a:p>
            <a:pPr marL="360363" indent="-360363">
              <a:spcBef>
                <a:spcPts val="600"/>
              </a:spcBef>
            </a:pPr>
            <a:r>
              <a:rPr lang="en-US" altLang="zh-TW" sz="2000" dirty="0">
                <a:latin typeface="Calibri" panose="020F0502020204030204" pitchFamily="34" charset="0"/>
                <a:cs typeface="Calibri" panose="020F0502020204030204" pitchFamily="34" charset="0"/>
              </a:rPr>
              <a:t>b 	I’m always telling funny stories about things that happen to me.</a:t>
            </a:r>
          </a:p>
          <a:p>
            <a:pPr marL="360363" indent="-360363">
              <a:spcBef>
                <a:spcPts val="600"/>
              </a:spcBef>
            </a:pPr>
            <a:r>
              <a:rPr lang="en-US" altLang="zh-TW" sz="2000" dirty="0">
                <a:latin typeface="Calibri" panose="020F0502020204030204" pitchFamily="34" charset="0"/>
                <a:cs typeface="Calibri" panose="020F0502020204030204" pitchFamily="34" charset="0"/>
              </a:rPr>
              <a:t>c 	I’m no good at telling stories, but I’m a good listener.</a:t>
            </a:r>
          </a:p>
          <a:p>
            <a:pPr marL="360363" indent="-360363">
              <a:spcBef>
                <a:spcPts val="600"/>
              </a:spcBef>
            </a:pPr>
            <a:r>
              <a:rPr lang="en-US" altLang="zh-TW" sz="2000" dirty="0">
                <a:latin typeface="Calibri" panose="020F0502020204030204" pitchFamily="34" charset="0"/>
                <a:cs typeface="Calibri" panose="020F0502020204030204" pitchFamily="34" charset="0"/>
              </a:rPr>
              <a:t>d 	People say I exaggerate, but they always laugh at my stories.</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5CE461C3-93B6-463D-95FC-A4C489359EE4}"/>
              </a:ext>
            </a:extLst>
          </p:cNvPr>
          <p:cNvSpPr/>
          <p:nvPr/>
        </p:nvSpPr>
        <p:spPr>
          <a:xfrm>
            <a:off x="2745849" y="4669899"/>
            <a:ext cx="3787839"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46030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8776" y="332014"/>
            <a:ext cx="8455855"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photo. Which group of words (A or B) do you think are from the story of the photo? Then work in pairs. Compare your ideas and explain your reasons.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40</a:t>
            </a:r>
            <a:endParaRPr lang="zh-TW" altLang="en-US" sz="1200" b="1" dirty="0">
              <a:solidFill>
                <a:schemeClr val="tx1">
                  <a:lumMod val="50000"/>
                  <a:lumOff val="50000"/>
                </a:schemeClr>
              </a:solidFill>
              <a:latin typeface="Calibri" panose="020F0502020204030204" pitchFamily="34" charset="0"/>
            </a:endParaRPr>
          </a:p>
        </p:txBody>
      </p:sp>
      <p:sp>
        <p:nvSpPr>
          <p:cNvPr id="4" name="矩形 3">
            <a:extLst>
              <a:ext uri="{FF2B5EF4-FFF2-40B4-BE49-F238E27FC236}">
                <a16:creationId xmlns:a16="http://schemas.microsoft.com/office/drawing/2014/main" id="{563BB8C4-13D6-4725-9148-5FEF989C64B0}"/>
              </a:ext>
            </a:extLst>
          </p:cNvPr>
          <p:cNvSpPr/>
          <p:nvPr/>
        </p:nvSpPr>
        <p:spPr>
          <a:xfrm>
            <a:off x="3622466" y="3860157"/>
            <a:ext cx="5394134"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A is more likely (empty cage; having a bath).</a:t>
            </a:r>
            <a:endParaRPr lang="zh-TW" altLang="en-US" b="1" dirty="0">
              <a:solidFill>
                <a:srgbClr val="FF0066"/>
              </a:solidFill>
              <a:latin typeface="Segoe Print" panose="02000600000000000000" pitchFamily="2" charset="0"/>
            </a:endParaRPr>
          </a:p>
        </p:txBody>
      </p:sp>
      <p:pic>
        <p:nvPicPr>
          <p:cNvPr id="4098" name="Picture 2"/>
          <p:cNvPicPr>
            <a:picLocks noChangeAspect="1" noChangeArrowheads="1"/>
          </p:cNvPicPr>
          <p:nvPr/>
        </p:nvPicPr>
        <p:blipFill>
          <a:blip r:embed="rId2" cstate="print"/>
          <a:srcRect/>
          <a:stretch>
            <a:fillRect/>
          </a:stretch>
        </p:blipFill>
        <p:spPr bwMode="auto">
          <a:xfrm>
            <a:off x="3452414" y="1718053"/>
            <a:ext cx="2311781" cy="1933244"/>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5895908" y="1648292"/>
            <a:ext cx="3028173" cy="2027675"/>
          </a:xfrm>
          <a:prstGeom prst="rect">
            <a:avLst/>
          </a:prstGeom>
          <a:noFill/>
          <a:ln w="9525">
            <a:noFill/>
            <a:miter lim="800000"/>
            <a:headEnd/>
            <a:tailEnd/>
          </a:ln>
        </p:spPr>
      </p:pic>
      <p:pic>
        <p:nvPicPr>
          <p:cNvPr id="2" name="圖片 1">
            <a:extLst>
              <a:ext uri="{FF2B5EF4-FFF2-40B4-BE49-F238E27FC236}">
                <a16:creationId xmlns:a16="http://schemas.microsoft.com/office/drawing/2014/main" id="{CA30120D-3B86-4FC0-A8F7-710C04F52F20}"/>
              </a:ext>
            </a:extLst>
          </p:cNvPr>
          <p:cNvPicPr>
            <a:picLocks noChangeAspect="1"/>
          </p:cNvPicPr>
          <p:nvPr/>
        </p:nvPicPr>
        <p:blipFill>
          <a:blip r:embed="rId4"/>
          <a:stretch>
            <a:fillRect/>
          </a:stretch>
        </p:blipFill>
        <p:spPr>
          <a:xfrm>
            <a:off x="-1" y="1704145"/>
            <a:ext cx="3452415" cy="3440752"/>
          </a:xfrm>
          <a:prstGeom prst="rect">
            <a:avLst/>
          </a:prstGeom>
        </p:spPr>
      </p:pic>
    </p:spTree>
    <p:extLst>
      <p:ext uri="{BB962C8B-B14F-4D97-AF65-F5344CB8AC3E}">
        <p14:creationId xmlns:p14="http://schemas.microsoft.com/office/powerpoint/2010/main" val="275602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8776" y="332014"/>
            <a:ext cx="845585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t>Listen to two stories. Which story matches the photo? What would a photo of the other story show?</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40</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7D26F344-E1D5-4AE5-AD4B-9AAD1234C12A}"/>
              </a:ext>
            </a:extLst>
          </p:cNvPr>
          <p:cNvSpPr/>
          <p:nvPr/>
        </p:nvSpPr>
        <p:spPr>
          <a:xfrm>
            <a:off x="7206544" y="756565"/>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25</a:t>
            </a:r>
            <a:endParaRPr lang="zh-TW" altLang="en-US" dirty="0">
              <a:solidFill>
                <a:schemeClr val="bg1">
                  <a:lumMod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ECA74520-F1B5-4B06-9E2E-8AE609EB4546}"/>
              </a:ext>
            </a:extLst>
          </p:cNvPr>
          <p:cNvSpPr/>
          <p:nvPr/>
        </p:nvSpPr>
        <p:spPr>
          <a:xfrm>
            <a:off x="677283" y="1062120"/>
            <a:ext cx="7464506" cy="100027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Story 2</a:t>
            </a:r>
          </a:p>
          <a:p>
            <a:pPr>
              <a:spcBef>
                <a:spcPts val="600"/>
              </a:spcBef>
            </a:pPr>
            <a:r>
              <a:rPr lang="en-US" altLang="zh-TW" b="1" dirty="0">
                <a:solidFill>
                  <a:srgbClr val="FF0066"/>
                </a:solidFill>
                <a:latin typeface="Segoe Print" panose="02000600000000000000" pitchFamily="2" charset="0"/>
              </a:rPr>
              <a:t>A photo for Story 1 might show two fish splashing in some water in a sink.</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7C8247C5-B96C-435F-89C2-E01F03B5B1BD}"/>
              </a:ext>
            </a:extLst>
          </p:cNvPr>
          <p:cNvSpPr/>
          <p:nvPr/>
        </p:nvSpPr>
        <p:spPr>
          <a:xfrm>
            <a:off x="326791" y="2477601"/>
            <a:ext cx="4447872"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t>Look at the expressions for telling stories. Listen to the stories again. Tick the expressions the speakers use.</a:t>
            </a:r>
            <a:endParaRPr lang="zh-TW" altLang="en-US" sz="2000" dirty="0"/>
          </a:p>
        </p:txBody>
      </p:sp>
      <p:sp>
        <p:nvSpPr>
          <p:cNvPr id="11" name="矩形 10">
            <a:extLst>
              <a:ext uri="{FF2B5EF4-FFF2-40B4-BE49-F238E27FC236}">
                <a16:creationId xmlns:a16="http://schemas.microsoft.com/office/drawing/2014/main" id="{7D26F344-E1D5-4AE5-AD4B-9AAD1234C12A}"/>
              </a:ext>
            </a:extLst>
          </p:cNvPr>
          <p:cNvSpPr/>
          <p:nvPr/>
        </p:nvSpPr>
        <p:spPr>
          <a:xfrm>
            <a:off x="3120450" y="3536446"/>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25</a:t>
            </a:r>
            <a:endParaRPr lang="zh-TW" altLang="en-US" dirty="0">
              <a:solidFill>
                <a:schemeClr val="bg1">
                  <a:lumMod val="50000"/>
                </a:schemeClr>
              </a:solidFill>
              <a:latin typeface="Calibri" panose="020F0502020204030204" pitchFamily="34" charset="0"/>
            </a:endParaRPr>
          </a:p>
        </p:txBody>
      </p:sp>
      <p:sp>
        <p:nvSpPr>
          <p:cNvPr id="13" name="矩形 12"/>
          <p:cNvSpPr/>
          <p:nvPr/>
        </p:nvSpPr>
        <p:spPr>
          <a:xfrm>
            <a:off x="677283" y="4219094"/>
            <a:ext cx="3380964" cy="1631216"/>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Students should tick all the expressions except:</a:t>
            </a:r>
          </a:p>
          <a:p>
            <a:pPr>
              <a:spcBef>
                <a:spcPts val="600"/>
              </a:spcBef>
            </a:pPr>
            <a:r>
              <a:rPr lang="en-US" altLang="zh-TW" b="1" i="1" dirty="0">
                <a:solidFill>
                  <a:srgbClr val="FF0066"/>
                </a:solidFill>
                <a:latin typeface="Segoe Print" panose="02000600000000000000" pitchFamily="2" charset="0"/>
              </a:rPr>
              <a:t>You’ll never believe what happened once …</a:t>
            </a:r>
          </a:p>
          <a:p>
            <a:pPr>
              <a:spcBef>
                <a:spcPts val="600"/>
              </a:spcBef>
            </a:pPr>
            <a:r>
              <a:rPr lang="en-US" altLang="zh-TW" b="1" i="1" dirty="0">
                <a:solidFill>
                  <a:srgbClr val="FF0066"/>
                </a:solidFill>
                <a:latin typeface="Segoe Print" panose="02000600000000000000" pitchFamily="2" charset="0"/>
              </a:rPr>
              <a:t>while I was …</a:t>
            </a:r>
            <a:endParaRPr lang="zh-TW" altLang="en-US" b="1" i="1" dirty="0">
              <a:solidFill>
                <a:srgbClr val="FF0066"/>
              </a:solidFill>
              <a:latin typeface="Segoe Print" panose="02000600000000000000" pitchFamily="2" charset="0"/>
            </a:endParaRPr>
          </a:p>
        </p:txBody>
      </p:sp>
      <p:pic>
        <p:nvPicPr>
          <p:cNvPr id="2" name="life_2e_intermediate_sb_track_2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8667" y="641723"/>
            <a:ext cx="609600" cy="609600"/>
          </a:xfrm>
          <a:prstGeom prst="rect">
            <a:avLst/>
          </a:prstGeom>
        </p:spPr>
      </p:pic>
      <p:pic>
        <p:nvPicPr>
          <p:cNvPr id="12" name="life_2e_intermediate_sb_track_2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74487" y="3435934"/>
            <a:ext cx="609600" cy="609600"/>
          </a:xfrm>
          <a:prstGeom prst="rect">
            <a:avLst/>
          </a:prstGeom>
        </p:spPr>
      </p:pic>
      <p:pic>
        <p:nvPicPr>
          <p:cNvPr id="14" name="Picture 2">
            <a:extLst>
              <a:ext uri="{FF2B5EF4-FFF2-40B4-BE49-F238E27FC236}">
                <a16:creationId xmlns:a16="http://schemas.microsoft.com/office/drawing/2014/main" id="{F4306AD8-FAED-4171-BBA5-8FFD3B0404D9}"/>
              </a:ext>
            </a:extLst>
          </p:cNvPr>
          <p:cNvPicPr>
            <a:picLocks noChangeAspect="1" noChangeArrowheads="1"/>
          </p:cNvPicPr>
          <p:nvPr/>
        </p:nvPicPr>
        <p:blipFill rotWithShape="1">
          <a:blip r:embed="rId5" cstate="print"/>
          <a:srcRect r="11757"/>
          <a:stretch/>
        </p:blipFill>
        <p:spPr bwMode="auto">
          <a:xfrm>
            <a:off x="4887686" y="1769079"/>
            <a:ext cx="4256314" cy="4566483"/>
          </a:xfrm>
          <a:prstGeom prst="rect">
            <a:avLst/>
          </a:prstGeom>
          <a:noFill/>
          <a:ln w="9525">
            <a:noFill/>
            <a:miter lim="800000"/>
            <a:headEnd/>
            <a:tailEnd/>
          </a:ln>
        </p:spPr>
      </p:pic>
    </p:spTree>
    <p:extLst>
      <p:ext uri="{BB962C8B-B14F-4D97-AF65-F5344CB8AC3E}">
        <p14:creationId xmlns:p14="http://schemas.microsoft.com/office/powerpoint/2010/main" val="333293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24710" fill="hold"/>
                                        <p:tgtEl>
                                          <p:spTgt spid="2"/>
                                        </p:tgtEl>
                                      </p:cBhvr>
                                    </p:cmd>
                                  </p:childTnLst>
                                </p:cTn>
                              </p:par>
                            </p:childTnLst>
                          </p:cTn>
                        </p:par>
                      </p:childTnLst>
                    </p:cTn>
                  </p:par>
                </p:childTnLst>
              </p:cTn>
              <p:nextCondLst>
                <p:cond evt="onClick" delay="0">
                  <p:tgtEl>
                    <p:spTgt spid="2"/>
                  </p:tgtEl>
                </p:cond>
              </p:nextCondLst>
            </p:seq>
            <p:audio>
              <p:cMediaNode vol="80000">
                <p:cTn id="18" fill="hold" display="0">
                  <p:stCondLst>
                    <p:cond delay="indefinite"/>
                  </p:stCondLst>
                  <p:endCondLst>
                    <p:cond evt="onStopAudio" delay="0">
                      <p:tgtEl>
                        <p:sldTgt/>
                      </p:tgtEl>
                    </p:cond>
                  </p:endCondLst>
                </p:cTn>
                <p:tgtEl>
                  <p:spTgt spid="2"/>
                </p:tgtEl>
              </p:cMediaNode>
            </p:audio>
            <p:seq concurrent="1" nextAc="seek">
              <p:cTn id="19" restart="whenNotActive" fill="hold" evtFilter="cancelBubble" nodeType="interactiveSeq">
                <p:stCondLst>
                  <p:cond evt="onClick" delay="0">
                    <p:tgtEl>
                      <p:spTgt spid="12"/>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124710" fill="hold"/>
                                        <p:tgtEl>
                                          <p:spTgt spid="12"/>
                                        </p:tgtEl>
                                      </p:cBhvr>
                                    </p:cmd>
                                  </p:childTnLst>
                                </p:cTn>
                              </p:par>
                            </p:childTnLst>
                          </p:cTn>
                        </p:par>
                      </p:childTnLst>
                    </p:cTn>
                  </p:par>
                </p:childTnLst>
              </p:cTn>
              <p:nextCondLst>
                <p:cond evt="onClick" delay="0">
                  <p:tgtEl>
                    <p:spTgt spid="12"/>
                  </p:tgtEl>
                </p:cond>
              </p:nextCondLst>
            </p:seq>
            <p:audio>
              <p:cMediaNode vol="80000">
                <p:cTn id="24" fill="hold" display="0">
                  <p:stCondLst>
                    <p:cond delay="indefinite"/>
                  </p:stCondLst>
                  <p:endCondLst>
                    <p:cond evt="onStopAudio" delay="0">
                      <p:tgtEl>
                        <p:sldTgt/>
                      </p:tgtEl>
                    </p:cond>
                  </p:endCondLst>
                </p:cTn>
                <p:tgtEl>
                  <p:spTgt spid="12"/>
                </p:tgtEl>
              </p:cMediaNode>
            </p:audio>
          </p:childTnLst>
        </p:cTn>
      </p:par>
    </p:tnLst>
    <p:bldLst>
      <p:bldP spid="5"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 name="矩形 1">
            <a:extLst>
              <a:ext uri="{FF2B5EF4-FFF2-40B4-BE49-F238E27FC236}">
                <a16:creationId xmlns:a16="http://schemas.microsoft.com/office/drawing/2014/main" id="{6D662A60-207B-4132-92FC-0ABAF5BF0120}"/>
              </a:ext>
            </a:extLst>
          </p:cNvPr>
          <p:cNvSpPr/>
          <p:nvPr/>
        </p:nvSpPr>
        <p:spPr>
          <a:xfrm>
            <a:off x="384651" y="906969"/>
            <a:ext cx="8352928" cy="4308872"/>
          </a:xfrm>
          <a:prstGeom prst="rect">
            <a:avLst/>
          </a:prstGeom>
          <a:ln>
            <a:solidFill>
              <a:srgbClr val="0000E1"/>
            </a:solidFill>
          </a:ln>
        </p:spPr>
        <p:txBody>
          <a:bodyPr wrap="square">
            <a:spAutoFit/>
          </a:bodyPr>
          <a:lstStyle/>
          <a:p>
            <a:pPr marL="358775" indent="-358775">
              <a:spcBef>
                <a:spcPts val="600"/>
              </a:spcBef>
            </a:pPr>
            <a:r>
              <a:rPr lang="en-US" altLang="zh-TW" b="1" dirty="0">
                <a:solidFill>
                  <a:srgbClr val="0000E1"/>
                </a:solidFill>
                <a:latin typeface="Calibri" panose="020F0502020204030204" pitchFamily="34" charset="0"/>
              </a:rPr>
              <a:t>1</a:t>
            </a:r>
          </a:p>
          <a:p>
            <a:pPr marL="358775" indent="-358775">
              <a:spcBef>
                <a:spcPts val="600"/>
              </a:spcBef>
            </a:pPr>
            <a:r>
              <a:rPr lang="en-US" altLang="zh-TW" b="1" dirty="0">
                <a:solidFill>
                  <a:srgbClr val="0000E1"/>
                </a:solidFill>
                <a:latin typeface="Calibri" panose="020F0502020204030204" pitchFamily="34" charset="0"/>
              </a:rPr>
              <a:t>A: 	</a:t>
            </a:r>
            <a:r>
              <a:rPr lang="en-US" altLang="zh-TW" dirty="0">
                <a:solidFill>
                  <a:srgbClr val="0000E1"/>
                </a:solidFill>
                <a:latin typeface="Calibri" panose="020F0502020204030204" pitchFamily="34" charset="0"/>
              </a:rPr>
              <a:t>Did I ever tell you about the time my goldfish learned to fly?</a:t>
            </a:r>
          </a:p>
          <a:p>
            <a:pPr marL="358775" indent="-358775">
              <a:spcBef>
                <a:spcPts val="600"/>
              </a:spcBef>
            </a:pPr>
            <a:r>
              <a:rPr lang="en-US" altLang="zh-TW" b="1" dirty="0">
                <a:solidFill>
                  <a:srgbClr val="0000E1"/>
                </a:solidFill>
                <a:latin typeface="Calibri" panose="020F0502020204030204" pitchFamily="34" charset="0"/>
              </a:rPr>
              <a:t>B: 	</a:t>
            </a:r>
            <a:r>
              <a:rPr lang="en-US" altLang="zh-TW" dirty="0">
                <a:solidFill>
                  <a:srgbClr val="0000E1"/>
                </a:solidFill>
                <a:latin typeface="Calibri" panose="020F0502020204030204" pitchFamily="34" charset="0"/>
              </a:rPr>
              <a:t>What? No, I don’t think so.</a:t>
            </a:r>
          </a:p>
          <a:p>
            <a:pPr marL="358775" indent="-358775">
              <a:spcBef>
                <a:spcPts val="600"/>
              </a:spcBef>
            </a:pPr>
            <a:r>
              <a:rPr lang="en-US" altLang="zh-TW" b="1" dirty="0">
                <a:solidFill>
                  <a:srgbClr val="0000E1"/>
                </a:solidFill>
                <a:latin typeface="Calibri" panose="020F0502020204030204" pitchFamily="34" charset="0"/>
              </a:rPr>
              <a:t>A</a:t>
            </a:r>
            <a:r>
              <a:rPr lang="en-US" altLang="zh-TW" dirty="0">
                <a:solidFill>
                  <a:srgbClr val="0000E1"/>
                </a:solidFill>
                <a:latin typeface="Calibri" panose="020F0502020204030204" pitchFamily="34" charset="0"/>
              </a:rPr>
              <a:t>: 	Well, we had these two goldfish. They were really huge. And they lived in a fish tank above the kitchen sink. But these two fish were really active. They loved to jump in the air. Especially when someone was doing the dishes.</a:t>
            </a:r>
          </a:p>
          <a:p>
            <a:pPr marL="358775" indent="-358775">
              <a:spcBef>
                <a:spcPts val="600"/>
              </a:spcBef>
            </a:pPr>
            <a:r>
              <a:rPr lang="en-US" altLang="zh-TW" b="1" dirty="0">
                <a:solidFill>
                  <a:srgbClr val="0000E1"/>
                </a:solidFill>
                <a:latin typeface="Calibri" panose="020F0502020204030204" pitchFamily="34" charset="0"/>
              </a:rPr>
              <a:t>B</a:t>
            </a:r>
            <a:r>
              <a:rPr lang="en-US" altLang="zh-TW" dirty="0">
                <a:solidFill>
                  <a:srgbClr val="0000E1"/>
                </a:solidFill>
                <a:latin typeface="Calibri" panose="020F0502020204030204" pitchFamily="34" charset="0"/>
              </a:rPr>
              <a:t>: 	No way!</a:t>
            </a:r>
          </a:p>
          <a:p>
            <a:pPr marL="358775" indent="-358775">
              <a:spcBef>
                <a:spcPts val="600"/>
              </a:spcBef>
            </a:pPr>
            <a:r>
              <a:rPr lang="en-US" altLang="zh-TW" b="1" dirty="0">
                <a:solidFill>
                  <a:srgbClr val="0000E1"/>
                </a:solidFill>
                <a:latin typeface="Calibri" panose="020F0502020204030204" pitchFamily="34" charset="0"/>
              </a:rPr>
              <a:t>A</a:t>
            </a:r>
            <a:r>
              <a:rPr lang="en-US" altLang="zh-TW" dirty="0">
                <a:solidFill>
                  <a:srgbClr val="0000E1"/>
                </a:solidFill>
                <a:latin typeface="Calibri" panose="020F0502020204030204" pitchFamily="34" charset="0"/>
              </a:rPr>
              <a:t>: 	Seriously! After we saw it the first time, we put a lid across the top of the tank. So, a couple of weeks later, I came into the kitchen one morning and the tank was empty.</a:t>
            </a:r>
          </a:p>
          <a:p>
            <a:pPr marL="358775" indent="-358775">
              <a:spcBef>
                <a:spcPts val="600"/>
              </a:spcBef>
            </a:pPr>
            <a:r>
              <a:rPr lang="en-US" altLang="zh-TW" b="1" dirty="0">
                <a:solidFill>
                  <a:srgbClr val="0000E1"/>
                </a:solidFill>
                <a:latin typeface="Calibri" panose="020F0502020204030204" pitchFamily="34" charset="0"/>
              </a:rPr>
              <a:t>B</a:t>
            </a:r>
            <a:r>
              <a:rPr lang="en-US" altLang="zh-TW" dirty="0">
                <a:solidFill>
                  <a:srgbClr val="0000E1"/>
                </a:solidFill>
                <a:latin typeface="Calibri" panose="020F0502020204030204" pitchFamily="34" charset="0"/>
              </a:rPr>
              <a:t>: 	Oh, no!</a:t>
            </a:r>
          </a:p>
          <a:p>
            <a:pPr marL="358775" indent="-358775">
              <a:spcBef>
                <a:spcPts val="600"/>
              </a:spcBef>
            </a:pPr>
            <a:r>
              <a:rPr lang="en-US" altLang="zh-TW" b="1" dirty="0">
                <a:solidFill>
                  <a:srgbClr val="0000E1"/>
                </a:solidFill>
                <a:latin typeface="Calibri" panose="020F0502020204030204" pitchFamily="34" charset="0"/>
              </a:rPr>
              <a:t>A</a:t>
            </a:r>
            <a:r>
              <a:rPr lang="en-US" altLang="zh-TW" dirty="0">
                <a:solidFill>
                  <a:srgbClr val="0000E1"/>
                </a:solidFill>
                <a:latin typeface="Calibri" panose="020F0502020204030204" pitchFamily="34" charset="0"/>
              </a:rPr>
              <a:t>: 	Oh, yes! During the night, the fish had jumped out of the tank! They were lying in the sink! Fortunately, there was some water in it!</a:t>
            </a:r>
          </a:p>
          <a:p>
            <a:pPr marL="358775" indent="-358775">
              <a:spcBef>
                <a:spcPts val="600"/>
              </a:spcBef>
            </a:pPr>
            <a:r>
              <a:rPr lang="en-US" altLang="zh-TW" b="1" dirty="0">
                <a:solidFill>
                  <a:srgbClr val="0000E1"/>
                </a:solidFill>
                <a:latin typeface="Calibri" panose="020F0502020204030204" pitchFamily="34" charset="0"/>
              </a:rPr>
              <a:t>B</a:t>
            </a:r>
            <a:r>
              <a:rPr lang="en-US" altLang="zh-TW" dirty="0">
                <a:solidFill>
                  <a:srgbClr val="0000E1"/>
                </a:solidFill>
                <a:latin typeface="Calibri" panose="020F0502020204030204" pitchFamily="34" charset="0"/>
              </a:rPr>
              <a:t>:	That’s incredible!</a:t>
            </a:r>
          </a:p>
        </p:txBody>
      </p:sp>
      <p:sp>
        <p:nvSpPr>
          <p:cNvPr id="11" name="矩形 10">
            <a:extLst>
              <a:ext uri="{FF2B5EF4-FFF2-40B4-BE49-F238E27FC236}">
                <a16:creationId xmlns:a16="http://schemas.microsoft.com/office/drawing/2014/main" id="{AD0DE237-5E25-4FF6-A4AD-77C0A0121EF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25</a:t>
            </a:r>
            <a:endParaRPr lang="zh-TW" altLang="en-US" dirty="0">
              <a:solidFill>
                <a:schemeClr val="bg1">
                  <a:lumMod val="50000"/>
                </a:schemeClr>
              </a:solidFill>
              <a:latin typeface="Calibri" panose="020F0502020204030204" pitchFamily="34" charset="0"/>
            </a:endParaRPr>
          </a:p>
        </p:txBody>
      </p:sp>
      <p:pic>
        <p:nvPicPr>
          <p:cNvPr id="7" name="life_2e_intermediate_sb_track_25.mp3">
            <a:hlinkClick r:id="" action="ppaction://media"/>
          </p:cNvPr>
          <p:cNvPicPr>
            <a:picLocks noChangeAspect="1"/>
          </p:cNvPicPr>
          <p:nvPr>
            <a:audioFile r:link="rId1"/>
            <p:extLst>
              <p:ext uri="{DAA4B4D4-6D71-4841-9C94-3DE7FCFB9230}">
                <p14:media xmlns:p14="http://schemas.microsoft.com/office/powerpoint/2010/main" r:embed="rId2">
                  <p14:trim end="71210.5"/>
                </p14:media>
              </p:ext>
            </p:extLst>
          </p:nvPr>
        </p:nvPicPr>
        <p:blipFill>
          <a:blip r:embed="rId4"/>
          <a:stretch>
            <a:fillRect/>
          </a:stretch>
        </p:blipFill>
        <p:spPr>
          <a:xfrm>
            <a:off x="2304105" y="235925"/>
            <a:ext cx="609600" cy="609600"/>
          </a:xfrm>
          <a:prstGeom prst="rect">
            <a:avLst/>
          </a:prstGeom>
        </p:spPr>
      </p:pic>
    </p:spTree>
    <p:extLst>
      <p:ext uri="{BB962C8B-B14F-4D97-AF65-F5344CB8AC3E}">
        <p14:creationId xmlns:p14="http://schemas.microsoft.com/office/powerpoint/2010/main" val="1044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53500" fill="hold"/>
                                        <p:tgtEl>
                                          <p:spTgt spid="7"/>
                                        </p:tgtEl>
                                      </p:cBhvr>
                                    </p:cmd>
                                  </p:childTnLst>
                                </p:cTn>
                              </p:par>
                            </p:childTnLst>
                          </p:cTn>
                        </p:par>
                      </p:childTnLst>
                    </p:cTn>
                  </p:par>
                </p:childTnLst>
              </p:cTn>
              <p:nextCondLst>
                <p:cond evt="onClick" delay="0">
                  <p:tgtEl>
                    <p:spTgt spid="7"/>
                  </p:tgtEl>
                </p:cond>
              </p:nextCondLst>
            </p:seq>
            <p:audio>
              <p:cMediaNode vol="80000">
                <p:cTn id="14" fill="hold" display="0">
                  <p:stCondLst>
                    <p:cond delay="indefinite"/>
                  </p:stCondLst>
                  <p:endCondLst>
                    <p:cond evt="onStopAudio" delay="0">
                      <p:tgtEl>
                        <p:sldTgt/>
                      </p:tgtEl>
                    </p:cond>
                  </p:endCondLst>
                </p:cTn>
                <p:tgtEl>
                  <p:spTgt spid="7"/>
                </p:tgtEl>
              </p:cMediaNode>
            </p:audio>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84651" y="891247"/>
            <a:ext cx="8352928" cy="2308324"/>
          </a:xfrm>
          <a:prstGeom prst="rect">
            <a:avLst/>
          </a:prstGeom>
          <a:ln>
            <a:solidFill>
              <a:srgbClr val="0000E1"/>
            </a:solidFill>
          </a:ln>
        </p:spPr>
        <p:txBody>
          <a:bodyPr wrap="square">
            <a:spAutoFit/>
          </a:bodyPr>
          <a:lstStyle/>
          <a:p>
            <a:pPr>
              <a:spcBef>
                <a:spcPts val="600"/>
              </a:spcBef>
            </a:pPr>
            <a:r>
              <a:rPr lang="en-US" altLang="zh-TW" dirty="0">
                <a:solidFill>
                  <a:srgbClr val="0000E1"/>
                </a:solidFill>
                <a:latin typeface="Calibri" panose="020F0502020204030204" pitchFamily="34" charset="0"/>
                <a:cs typeface="Arial" pitchFamily="34" charset="0"/>
              </a:rPr>
              <a:t>Coming up in today’s </a:t>
            </a:r>
            <a:r>
              <a:rPr lang="en-US" altLang="zh-TW" dirty="0" err="1">
                <a:solidFill>
                  <a:srgbClr val="0000E1"/>
                </a:solidFill>
                <a:latin typeface="Calibri" panose="020F0502020204030204" pitchFamily="34" charset="0"/>
                <a:cs typeface="Arial" pitchFamily="34" charset="0"/>
              </a:rPr>
              <a:t>programme</a:t>
            </a:r>
            <a:r>
              <a:rPr lang="en-US" altLang="zh-TW" dirty="0">
                <a:solidFill>
                  <a:srgbClr val="0000E1"/>
                </a:solidFill>
                <a:latin typeface="Calibri" panose="020F0502020204030204" pitchFamily="34" charset="0"/>
                <a:cs typeface="Arial" pitchFamily="34" charset="0"/>
              </a:rPr>
              <a:t>, we look at some more active alternatives to simply lying around on the beach this summer. Jason reports on a kayaking trip around the beautiful Pacific Ocean coastline of Australia – a more relaxing activity than water-skiing or jet-skiing but just as much fun. Jenna has been to the Red Sea to try diving and </a:t>
            </a:r>
            <a:r>
              <a:rPr lang="en-US" altLang="zh-TW" dirty="0" err="1">
                <a:solidFill>
                  <a:srgbClr val="0000E1"/>
                </a:solidFill>
                <a:latin typeface="Calibri" panose="020F0502020204030204" pitchFamily="34" charset="0"/>
                <a:cs typeface="Arial" pitchFamily="34" charset="0"/>
              </a:rPr>
              <a:t>snorkelling</a:t>
            </a:r>
            <a:r>
              <a:rPr lang="en-US" altLang="zh-TW" dirty="0">
                <a:solidFill>
                  <a:srgbClr val="0000E1"/>
                </a:solidFill>
                <a:latin typeface="Calibri" panose="020F0502020204030204" pitchFamily="34" charset="0"/>
                <a:cs typeface="Arial" pitchFamily="34" charset="0"/>
              </a:rPr>
              <a:t> for the first time, so we’ll find out how she got on. And we also talk to people here in the UK to find out whether windsurfing on a lake is different to windsurfing at the seaside, as well as the best rivers to experience the thrill of real white-water rafting. But first, the latest travel news from Anya.</a:t>
            </a:r>
          </a:p>
        </p:txBody>
      </p:sp>
      <p:sp>
        <p:nvSpPr>
          <p:cNvPr id="9" name="矩形 8">
            <a:extLst>
              <a:ext uri="{FF2B5EF4-FFF2-40B4-BE49-F238E27FC236}">
                <a16:creationId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18</a:t>
            </a:r>
            <a:endParaRPr lang="zh-TW" altLang="en-US" dirty="0">
              <a:solidFill>
                <a:schemeClr val="bg1">
                  <a:lumMod val="50000"/>
                </a:schemeClr>
              </a:solidFill>
              <a:latin typeface="Calibri" panose="020F0502020204030204" pitchFamily="34" charset="0"/>
            </a:endParaRPr>
          </a:p>
        </p:txBody>
      </p:sp>
      <p:pic>
        <p:nvPicPr>
          <p:cNvPr id="5" name="life_2e_intermediate_sb_track_1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97760" y="221050"/>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52062"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 name="矩形 1">
            <a:extLst>
              <a:ext uri="{FF2B5EF4-FFF2-40B4-BE49-F238E27FC236}">
                <a16:creationId xmlns:a16="http://schemas.microsoft.com/office/drawing/2014/main" id="{6D662A60-207B-4132-92FC-0ABAF5BF0120}"/>
              </a:ext>
            </a:extLst>
          </p:cNvPr>
          <p:cNvSpPr/>
          <p:nvPr/>
        </p:nvSpPr>
        <p:spPr>
          <a:xfrm>
            <a:off x="384651" y="906969"/>
            <a:ext cx="8352928" cy="4708981"/>
          </a:xfrm>
          <a:prstGeom prst="rect">
            <a:avLst/>
          </a:prstGeom>
          <a:ln>
            <a:solidFill>
              <a:srgbClr val="0000E1"/>
            </a:solidFill>
          </a:ln>
        </p:spPr>
        <p:txBody>
          <a:bodyPr wrap="square">
            <a:spAutoFit/>
          </a:bodyPr>
          <a:lstStyle/>
          <a:p>
            <a:pPr>
              <a:spcBef>
                <a:spcPts val="600"/>
              </a:spcBef>
            </a:pPr>
            <a:r>
              <a:rPr lang="en-US" altLang="zh-TW" b="1" dirty="0">
                <a:solidFill>
                  <a:srgbClr val="0000E1"/>
                </a:solidFill>
                <a:latin typeface="Calibri" panose="020F0502020204030204" pitchFamily="34" charset="0"/>
              </a:rPr>
              <a:t>2</a:t>
            </a:r>
          </a:p>
          <a:p>
            <a:pPr marL="360363" indent="-360363">
              <a:spcBef>
                <a:spcPts val="600"/>
              </a:spcBef>
            </a:pPr>
            <a:r>
              <a:rPr lang="en-US" altLang="zh-TW" b="1" dirty="0">
                <a:solidFill>
                  <a:srgbClr val="0000E1"/>
                </a:solidFill>
                <a:latin typeface="Calibri" panose="020F0502020204030204" pitchFamily="34" charset="0"/>
              </a:rPr>
              <a:t>C</a:t>
            </a:r>
            <a:r>
              <a:rPr lang="en-US" altLang="zh-TW" dirty="0">
                <a:solidFill>
                  <a:srgbClr val="0000E1"/>
                </a:solidFill>
                <a:latin typeface="Calibri" panose="020F0502020204030204" pitchFamily="34" charset="0"/>
              </a:rPr>
              <a:t>: 	I remember once, a couple of years ago, we were looking after this friend’s parrot when he was on a business trip. Anyway, after a few days, I realized that this parrot knew how to open its cage.</a:t>
            </a:r>
          </a:p>
          <a:p>
            <a:pPr marL="360363" indent="-360363">
              <a:spcBef>
                <a:spcPts val="600"/>
              </a:spcBef>
            </a:pPr>
            <a:r>
              <a:rPr lang="en-US" altLang="zh-TW" b="1" dirty="0">
                <a:solidFill>
                  <a:srgbClr val="0000E1"/>
                </a:solidFill>
                <a:latin typeface="Calibri" panose="020F0502020204030204" pitchFamily="34" charset="0"/>
              </a:rPr>
              <a:t>D</a:t>
            </a:r>
            <a:r>
              <a:rPr lang="en-US" altLang="zh-TW" dirty="0">
                <a:solidFill>
                  <a:srgbClr val="0000E1"/>
                </a:solidFill>
                <a:latin typeface="Calibri" panose="020F0502020204030204" pitchFamily="34" charset="0"/>
              </a:rPr>
              <a:t>: 	Really?</a:t>
            </a:r>
          </a:p>
          <a:p>
            <a:pPr marL="360363" indent="-360363">
              <a:spcBef>
                <a:spcPts val="600"/>
              </a:spcBef>
            </a:pPr>
            <a:r>
              <a:rPr lang="en-US" altLang="zh-TW" b="1" dirty="0">
                <a:solidFill>
                  <a:srgbClr val="0000E1"/>
                </a:solidFill>
                <a:latin typeface="Calibri" panose="020F0502020204030204" pitchFamily="34" charset="0"/>
              </a:rPr>
              <a:t>C: 	</a:t>
            </a:r>
            <a:r>
              <a:rPr lang="en-US" altLang="zh-TW" dirty="0">
                <a:solidFill>
                  <a:srgbClr val="0000E1"/>
                </a:solidFill>
                <a:latin typeface="Calibri" panose="020F0502020204030204" pitchFamily="34" charset="0"/>
              </a:rPr>
              <a:t>Oh yes! It happened a couple of times. When I went out, the parrot was in its cage. And when I got back home, it had got out. So one day, I was at work and all of a sudden I remembered that I hadn’t filled up the bird’s food and water. I immediately rushed back home … and  there it was … the empty cage again. I searched everywhere. I was going round the house calling ‘Polly! Polly, come on Polly’. But I couldn’t find it.</a:t>
            </a:r>
          </a:p>
          <a:p>
            <a:pPr marL="360363" indent="-360363">
              <a:spcBef>
                <a:spcPts val="600"/>
              </a:spcBef>
            </a:pPr>
            <a:r>
              <a:rPr lang="en-US" altLang="zh-TW" b="1" dirty="0">
                <a:solidFill>
                  <a:srgbClr val="0000E1"/>
                </a:solidFill>
                <a:latin typeface="Calibri" panose="020F0502020204030204" pitchFamily="34" charset="0"/>
              </a:rPr>
              <a:t>D</a:t>
            </a:r>
            <a:r>
              <a:rPr lang="en-US" altLang="zh-TW" dirty="0">
                <a:solidFill>
                  <a:srgbClr val="0000E1"/>
                </a:solidFill>
                <a:latin typeface="Calibri" panose="020F0502020204030204" pitchFamily="34" charset="0"/>
              </a:rPr>
              <a:t>: 	What happened then?</a:t>
            </a:r>
          </a:p>
          <a:p>
            <a:pPr marL="360363" indent="-360363">
              <a:spcBef>
                <a:spcPts val="600"/>
              </a:spcBef>
            </a:pPr>
            <a:r>
              <a:rPr lang="en-US" altLang="zh-TW" b="1" dirty="0">
                <a:solidFill>
                  <a:srgbClr val="0000E1"/>
                </a:solidFill>
                <a:latin typeface="Calibri" panose="020F0502020204030204" pitchFamily="34" charset="0"/>
              </a:rPr>
              <a:t>C</a:t>
            </a:r>
            <a:r>
              <a:rPr lang="en-US" altLang="zh-TW" dirty="0">
                <a:solidFill>
                  <a:srgbClr val="0000E1"/>
                </a:solidFill>
                <a:latin typeface="Calibri" panose="020F0502020204030204" pitchFamily="34" charset="0"/>
              </a:rPr>
              <a:t>: 	Well, the next thing was, I started to panic. So I went into the kitchen to make the tea, and guess what? There was the bird. It was having a bath in my teacup!</a:t>
            </a:r>
          </a:p>
          <a:p>
            <a:pPr marL="360363" indent="-360363">
              <a:spcBef>
                <a:spcPts val="600"/>
              </a:spcBef>
            </a:pPr>
            <a:r>
              <a:rPr lang="en-US" altLang="zh-TW" b="1" dirty="0">
                <a:solidFill>
                  <a:srgbClr val="0000E1"/>
                </a:solidFill>
                <a:latin typeface="Calibri" panose="020F0502020204030204" pitchFamily="34" charset="0"/>
              </a:rPr>
              <a:t>D</a:t>
            </a:r>
            <a:r>
              <a:rPr lang="en-US" altLang="zh-TW" dirty="0">
                <a:solidFill>
                  <a:srgbClr val="0000E1"/>
                </a:solidFill>
                <a:latin typeface="Calibri" panose="020F0502020204030204" pitchFamily="34" charset="0"/>
              </a:rPr>
              <a:t>: 	That’s unbelievable!</a:t>
            </a:r>
          </a:p>
        </p:txBody>
      </p:sp>
      <p:sp>
        <p:nvSpPr>
          <p:cNvPr id="11" name="矩形 10">
            <a:extLst>
              <a:ext uri="{FF2B5EF4-FFF2-40B4-BE49-F238E27FC236}">
                <a16:creationId xmlns:a16="http://schemas.microsoft.com/office/drawing/2014/main" id="{AD0DE237-5E25-4FF6-A4AD-77C0A0121EF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25</a:t>
            </a:r>
            <a:endParaRPr lang="zh-TW" altLang="en-US" dirty="0">
              <a:solidFill>
                <a:schemeClr val="bg1">
                  <a:lumMod val="50000"/>
                </a:schemeClr>
              </a:solidFill>
              <a:latin typeface="Calibri" panose="020F0502020204030204" pitchFamily="34" charset="0"/>
            </a:endParaRPr>
          </a:p>
        </p:txBody>
      </p:sp>
      <p:pic>
        <p:nvPicPr>
          <p:cNvPr id="7" name="life_2e_intermediate_sb_track_25.mp3">
            <a:hlinkClick r:id="" action="ppaction://media"/>
          </p:cNvPr>
          <p:cNvPicPr>
            <a:picLocks noChangeAspect="1"/>
          </p:cNvPicPr>
          <p:nvPr>
            <a:audioFile r:link="rId1"/>
            <p:extLst>
              <p:ext uri="{DAA4B4D4-6D71-4841-9C94-3DE7FCFB9230}">
                <p14:media xmlns:p14="http://schemas.microsoft.com/office/powerpoint/2010/main" r:embed="rId2">
                  <p14:trim st="53600"/>
                </p14:media>
              </p:ext>
            </p:extLst>
          </p:nvPr>
        </p:nvPicPr>
        <p:blipFill>
          <a:blip r:embed="rId4"/>
          <a:stretch>
            <a:fillRect/>
          </a:stretch>
        </p:blipFill>
        <p:spPr>
          <a:xfrm>
            <a:off x="2304105" y="224350"/>
            <a:ext cx="609600" cy="609600"/>
          </a:xfrm>
          <a:prstGeom prst="rect">
            <a:avLst/>
          </a:prstGeom>
        </p:spPr>
      </p:pic>
    </p:spTree>
    <p:extLst>
      <p:ext uri="{BB962C8B-B14F-4D97-AF65-F5344CB8AC3E}">
        <p14:creationId xmlns:p14="http://schemas.microsoft.com/office/powerpoint/2010/main" val="1044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1110" fill="hold"/>
                                        <p:tgtEl>
                                          <p:spTgt spid="7"/>
                                        </p:tgtEl>
                                      </p:cBhvr>
                                    </p:cmd>
                                  </p:childTnLst>
                                </p:cTn>
                              </p:par>
                            </p:childTnLst>
                          </p:cTn>
                        </p:par>
                      </p:childTnLst>
                    </p:cTn>
                  </p:par>
                </p:childTnLst>
              </p:cTn>
              <p:nextCondLst>
                <p:cond evt="onClick" delay="0">
                  <p:tgtEl>
                    <p:spTgt spid="7"/>
                  </p:tgtEl>
                </p:cond>
              </p:nextCondLst>
            </p:seq>
            <p:audio>
              <p:cMediaNode vol="80000">
                <p:cTn id="14" fill="hold" display="0">
                  <p:stCondLst>
                    <p:cond delay="indefinite"/>
                  </p:stCondLst>
                  <p:endCondLst>
                    <p:cond evt="onStopAudio" delay="0">
                      <p:tgtEl>
                        <p:sldTgt/>
                      </p:tgtEl>
                    </p:cond>
                  </p:endCondLst>
                </p:cTn>
                <p:tgtEl>
                  <p:spTgt spid="7"/>
                </p:tgtEl>
              </p:cMediaNode>
            </p:audio>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40</a:t>
            </a:r>
            <a:endParaRPr lang="zh-TW" altLang="en-US" sz="1200" b="1" dirty="0">
              <a:solidFill>
                <a:schemeClr val="tx1">
                  <a:lumMod val="50000"/>
                  <a:lumOff val="50000"/>
                </a:schemeClr>
              </a:solidFill>
              <a:latin typeface="Calibri" panose="020F0502020204030204" pitchFamily="34" charset="0"/>
            </a:endParaRPr>
          </a:p>
        </p:txBody>
      </p:sp>
      <p:sp>
        <p:nvSpPr>
          <p:cNvPr id="15" name="矩形 14">
            <a:extLst>
              <a:ext uri="{FF2B5EF4-FFF2-40B4-BE49-F238E27FC236}">
                <a16:creationId xmlns:a16="http://schemas.microsoft.com/office/drawing/2014/main" id="{5CE461C3-93B6-463D-95FC-A4C489359EE4}"/>
              </a:ext>
            </a:extLst>
          </p:cNvPr>
          <p:cNvSpPr/>
          <p:nvPr/>
        </p:nvSpPr>
        <p:spPr>
          <a:xfrm>
            <a:off x="701292" y="971202"/>
            <a:ext cx="8002870" cy="923330"/>
          </a:xfrm>
          <a:prstGeom prst="rect">
            <a:avLst/>
          </a:prstGeom>
        </p:spPr>
        <p:txBody>
          <a:bodyPr wrap="square">
            <a:spAutoFit/>
          </a:bodyPr>
          <a:lstStyle/>
          <a:p>
            <a:r>
              <a:rPr lang="en-US" altLang="zh-TW" b="1" dirty="0">
                <a:solidFill>
                  <a:srgbClr val="FF0066"/>
                </a:solidFill>
                <a:latin typeface="Segoe Print" panose="02000600000000000000" pitchFamily="2" charset="0"/>
              </a:rPr>
              <a:t>The first story is true. It happened to the author. The lid partially covered the tank but they had knocked it off anyway. Both fish survived and were lucky not to have been eaten by the family cat!</a:t>
            </a:r>
            <a:endParaRPr lang="zh-TW" altLang="en-US" b="1" dirty="0">
              <a:solidFill>
                <a:srgbClr val="FF0066"/>
              </a:solidFill>
              <a:latin typeface="Segoe Print" panose="02000600000000000000" pitchFamily="2" charset="0"/>
            </a:endParaRPr>
          </a:p>
        </p:txBody>
      </p:sp>
      <p:sp>
        <p:nvSpPr>
          <p:cNvPr id="6" name="矩形 5">
            <a:extLst>
              <a:ext uri="{FF2B5EF4-FFF2-40B4-BE49-F238E27FC236}">
                <a16:creationId xmlns:a16="http://schemas.microsoft.com/office/drawing/2014/main" id="{7C8247C5-B96C-435F-89C2-E01F03B5B1BD}"/>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Only one of the stories is true. Which one do you think it is?</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7C8247C5-B96C-435F-89C2-E01F03B5B1BD}"/>
              </a:ext>
            </a:extLst>
          </p:cNvPr>
          <p:cNvSpPr/>
          <p:nvPr/>
        </p:nvSpPr>
        <p:spPr>
          <a:xfrm>
            <a:off x="297237" y="2525365"/>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Pronunciation</a:t>
            </a:r>
            <a:r>
              <a:rPr lang="en-US" altLang="zh-TW" sz="2000" dirty="0">
                <a:latin typeface="Calibri" panose="020F0502020204030204" pitchFamily="34" charset="0"/>
                <a:cs typeface="Calibri" panose="020F0502020204030204" pitchFamily="34" charset="0"/>
              </a:rPr>
              <a:t>  </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was</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 and </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were</a:t>
            </a:r>
            <a:endParaRPr lang="zh-TW" altLang="en-US" sz="2000" b="1" i="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9C59D53C-554C-42AC-BC45-9A47F6DD9828}"/>
              </a:ext>
            </a:extLst>
          </p:cNvPr>
          <p:cNvSpPr/>
          <p:nvPr/>
        </p:nvSpPr>
        <p:spPr>
          <a:xfrm>
            <a:off x="307508" y="3109696"/>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sentences from the stories in Exercise 3. Notice the sound /ə/ in </a:t>
            </a:r>
            <a:r>
              <a:rPr lang="en-US" altLang="zh-TW" sz="2000" i="1" dirty="0">
                <a:latin typeface="Calibri" panose="020F0502020204030204" pitchFamily="34" charset="0"/>
                <a:cs typeface="Calibri" panose="020F0502020204030204" pitchFamily="34" charset="0"/>
              </a:rPr>
              <a:t>was</a:t>
            </a:r>
            <a:r>
              <a:rPr lang="en-US" altLang="zh-TW" sz="2000" dirty="0">
                <a:latin typeface="Calibri" panose="020F0502020204030204" pitchFamily="34" charset="0"/>
                <a:cs typeface="Calibri" panose="020F0502020204030204" pitchFamily="34" charset="0"/>
              </a:rPr>
              <a:t> and </a:t>
            </a:r>
            <a:r>
              <a:rPr lang="en-US" altLang="zh-TW" sz="2000" i="1" dirty="0">
                <a:latin typeface="Calibri" panose="020F0502020204030204" pitchFamily="34" charset="0"/>
                <a:cs typeface="Calibri" panose="020F0502020204030204" pitchFamily="34" charset="0"/>
              </a:rPr>
              <a:t>were</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CBAD3009-79B7-4B3A-BB6D-358BBE4DB5B1}"/>
              </a:ext>
            </a:extLst>
          </p:cNvPr>
          <p:cNvSpPr/>
          <p:nvPr/>
        </p:nvSpPr>
        <p:spPr>
          <a:xfrm>
            <a:off x="298536" y="4003913"/>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again and repeat the sentences. Pay attention to how you say </a:t>
            </a:r>
            <a:r>
              <a:rPr lang="en-US" altLang="zh-TW" sz="2000" i="1" dirty="0">
                <a:latin typeface="Calibri" panose="020F0502020204030204" pitchFamily="34" charset="0"/>
                <a:cs typeface="Calibri" panose="020F0502020204030204" pitchFamily="34" charset="0"/>
              </a:rPr>
              <a:t>was</a:t>
            </a:r>
            <a:r>
              <a:rPr lang="en-US" altLang="zh-TW" sz="2000" dirty="0">
                <a:latin typeface="Calibri" panose="020F0502020204030204" pitchFamily="34" charset="0"/>
                <a:cs typeface="Calibri" panose="020F0502020204030204" pitchFamily="34" charset="0"/>
              </a:rPr>
              <a:t> and </a:t>
            </a:r>
            <a:r>
              <a:rPr lang="en-US" altLang="zh-TW" sz="2000" i="1" dirty="0">
                <a:latin typeface="Calibri" panose="020F0502020204030204" pitchFamily="34" charset="0"/>
                <a:cs typeface="Calibri" panose="020F0502020204030204" pitchFamily="34" charset="0"/>
              </a:rPr>
              <a:t>were</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FD3090C8-6106-4BA2-8222-96DC34B217A7}"/>
              </a:ext>
            </a:extLst>
          </p:cNvPr>
          <p:cNvSpPr/>
          <p:nvPr/>
        </p:nvSpPr>
        <p:spPr>
          <a:xfrm>
            <a:off x="6933604" y="3559523"/>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26</a:t>
            </a:r>
            <a:endParaRPr lang="zh-TW" altLang="en-US" dirty="0">
              <a:solidFill>
                <a:schemeClr val="bg1">
                  <a:lumMod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92321EB4-D172-4A19-9F10-C19857B66E0E}"/>
              </a:ext>
            </a:extLst>
          </p:cNvPr>
          <p:cNvSpPr/>
          <p:nvPr/>
        </p:nvSpPr>
        <p:spPr>
          <a:xfrm>
            <a:off x="6933604" y="450352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26</a:t>
            </a:r>
            <a:endParaRPr lang="zh-TW" altLang="en-US" dirty="0">
              <a:solidFill>
                <a:schemeClr val="bg1">
                  <a:lumMod val="50000"/>
                </a:schemeClr>
              </a:solidFill>
              <a:latin typeface="Calibri" panose="020F0502020204030204" pitchFamily="34" charset="0"/>
            </a:endParaRPr>
          </a:p>
        </p:txBody>
      </p:sp>
      <p:pic>
        <p:nvPicPr>
          <p:cNvPr id="2" name="life_2e_intermediate_sb_track_2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91110" y="3463763"/>
            <a:ext cx="609600" cy="609600"/>
          </a:xfrm>
          <a:prstGeom prst="rect">
            <a:avLst/>
          </a:prstGeom>
        </p:spPr>
      </p:pic>
      <p:pic>
        <p:nvPicPr>
          <p:cNvPr id="13" name="life_2e_intermediate_sb_track_2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91110" y="4405154"/>
            <a:ext cx="609600" cy="609600"/>
          </a:xfrm>
          <a:prstGeom prst="rect">
            <a:avLst/>
          </a:prstGeom>
        </p:spPr>
      </p:pic>
    </p:spTree>
    <p:extLst>
      <p:ext uri="{BB962C8B-B14F-4D97-AF65-F5344CB8AC3E}">
        <p14:creationId xmlns:p14="http://schemas.microsoft.com/office/powerpoint/2010/main" val="333293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7435"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seq concurrent="1" nextAc="seek">
              <p:cTn id="14" restart="whenNotActive" fill="hold" evtFilter="cancelBubble" nodeType="interactiveSeq">
                <p:stCondLst>
                  <p:cond evt="onClick" delay="0">
                    <p:tgtEl>
                      <p:spTgt spid="13"/>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7435" fill="hold"/>
                                        <p:tgtEl>
                                          <p:spTgt spid="13"/>
                                        </p:tgtEl>
                                      </p:cBhvr>
                                    </p:cmd>
                                  </p:childTnLst>
                                </p:cTn>
                              </p:par>
                            </p:childTnLst>
                          </p:cTn>
                        </p:par>
                      </p:childTnLst>
                    </p:cTn>
                  </p:par>
                </p:childTnLst>
              </p:cTn>
              <p:nextCondLst>
                <p:cond evt="onClick" delay="0">
                  <p:tgtEl>
                    <p:spTgt spid="13"/>
                  </p:tgtEl>
                </p:cond>
              </p:nextCondLst>
            </p:seq>
            <p:audio>
              <p:cMediaNode vol="80000">
                <p:cTn id="19" fill="hold" display="0">
                  <p:stCondLst>
                    <p:cond delay="indefinite"/>
                  </p:stCondLst>
                  <p:endCondLst>
                    <p:cond evt="onStopAudio" delay="0">
                      <p:tgtEl>
                        <p:sldTgt/>
                      </p:tgtEl>
                    </p:cond>
                  </p:endCondLst>
                </p:cTn>
                <p:tgtEl>
                  <p:spTgt spid="13"/>
                </p:tgtEl>
              </p:cMediaNode>
            </p:audio>
          </p:childTnLst>
        </p:cTn>
      </p:par>
    </p:tnLst>
    <p:bldLst>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 name="矩形 1">
            <a:extLst>
              <a:ext uri="{FF2B5EF4-FFF2-40B4-BE49-F238E27FC236}">
                <a16:creationId xmlns:a16="http://schemas.microsoft.com/office/drawing/2014/main" id="{6D662A60-207B-4132-92FC-0ABAF5BF0120}"/>
              </a:ext>
            </a:extLst>
          </p:cNvPr>
          <p:cNvSpPr/>
          <p:nvPr/>
        </p:nvSpPr>
        <p:spPr>
          <a:xfrm>
            <a:off x="384651" y="906969"/>
            <a:ext cx="8352928" cy="1431161"/>
          </a:xfrm>
          <a:prstGeom prst="rect">
            <a:avLst/>
          </a:prstGeom>
          <a:ln>
            <a:solidFill>
              <a:srgbClr val="0000E1"/>
            </a:solidFill>
          </a:ln>
        </p:spPr>
        <p:txBody>
          <a:bodyPr wrap="square">
            <a:spAutoFit/>
          </a:bodyPr>
          <a:lstStyle/>
          <a:p>
            <a:pPr marL="360363" indent="-360363">
              <a:spcBef>
                <a:spcPts val="600"/>
              </a:spcBef>
            </a:pPr>
            <a:r>
              <a:rPr lang="en-US" altLang="zh-TW" b="1" dirty="0">
                <a:solidFill>
                  <a:srgbClr val="0000E1"/>
                </a:solidFill>
                <a:latin typeface="Calibri" panose="020F0502020204030204" pitchFamily="34" charset="0"/>
              </a:rPr>
              <a:t>1</a:t>
            </a:r>
            <a:r>
              <a:rPr lang="en-US" altLang="zh-TW" dirty="0">
                <a:solidFill>
                  <a:srgbClr val="0000E1"/>
                </a:solidFill>
                <a:latin typeface="Calibri" panose="020F0502020204030204" pitchFamily="34" charset="0"/>
              </a:rPr>
              <a:t> 	Especially when someone was doing the dishes.</a:t>
            </a:r>
          </a:p>
          <a:p>
            <a:pPr marL="360363" indent="-360363">
              <a:spcBef>
                <a:spcPts val="600"/>
              </a:spcBef>
            </a:pPr>
            <a:r>
              <a:rPr lang="en-US" altLang="zh-TW" b="1" dirty="0">
                <a:solidFill>
                  <a:srgbClr val="0000E1"/>
                </a:solidFill>
                <a:latin typeface="Calibri" panose="020F0502020204030204" pitchFamily="34" charset="0"/>
              </a:rPr>
              <a:t>2 </a:t>
            </a:r>
            <a:r>
              <a:rPr lang="en-US" altLang="zh-TW" dirty="0">
                <a:solidFill>
                  <a:srgbClr val="0000E1"/>
                </a:solidFill>
                <a:latin typeface="Calibri" panose="020F0502020204030204" pitchFamily="34" charset="0"/>
              </a:rPr>
              <a:t>	They were lying in the sink!</a:t>
            </a:r>
          </a:p>
          <a:p>
            <a:pPr marL="360363" indent="-360363">
              <a:spcBef>
                <a:spcPts val="600"/>
              </a:spcBef>
            </a:pPr>
            <a:r>
              <a:rPr lang="en-US" altLang="zh-TW" b="1" dirty="0">
                <a:solidFill>
                  <a:srgbClr val="0000E1"/>
                </a:solidFill>
                <a:latin typeface="Calibri" panose="020F0502020204030204" pitchFamily="34" charset="0"/>
              </a:rPr>
              <a:t>3</a:t>
            </a:r>
            <a:r>
              <a:rPr lang="en-US" altLang="zh-TW" dirty="0">
                <a:solidFill>
                  <a:srgbClr val="0000E1"/>
                </a:solidFill>
                <a:latin typeface="Calibri" panose="020F0502020204030204" pitchFamily="34" charset="0"/>
              </a:rPr>
              <a:t> 	we were looking after this friend’s parrot</a:t>
            </a:r>
          </a:p>
          <a:p>
            <a:pPr marL="360363" indent="-360363">
              <a:spcBef>
                <a:spcPts val="600"/>
              </a:spcBef>
            </a:pPr>
            <a:r>
              <a:rPr lang="en-US" altLang="zh-TW" b="1" dirty="0">
                <a:solidFill>
                  <a:srgbClr val="0000E1"/>
                </a:solidFill>
                <a:latin typeface="Calibri" panose="020F0502020204030204" pitchFamily="34" charset="0"/>
              </a:rPr>
              <a:t>4</a:t>
            </a:r>
            <a:r>
              <a:rPr lang="en-US" altLang="zh-TW" dirty="0">
                <a:solidFill>
                  <a:srgbClr val="0000E1"/>
                </a:solidFill>
                <a:latin typeface="Calibri" panose="020F0502020204030204" pitchFamily="34" charset="0"/>
              </a:rPr>
              <a:t> 	I was going round the house calling ‘Polly’!</a:t>
            </a:r>
          </a:p>
        </p:txBody>
      </p:sp>
      <p:sp>
        <p:nvSpPr>
          <p:cNvPr id="11" name="矩形 10">
            <a:extLst>
              <a:ext uri="{FF2B5EF4-FFF2-40B4-BE49-F238E27FC236}">
                <a16:creationId xmlns:a16="http://schemas.microsoft.com/office/drawing/2014/main" id="{AD0DE237-5E25-4FF6-A4AD-77C0A0121EF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26</a:t>
            </a:r>
            <a:endParaRPr lang="zh-TW" altLang="en-US" dirty="0">
              <a:solidFill>
                <a:schemeClr val="bg1">
                  <a:lumMod val="50000"/>
                </a:schemeClr>
              </a:solidFill>
              <a:latin typeface="Calibri" panose="020F0502020204030204" pitchFamily="34" charset="0"/>
            </a:endParaRPr>
          </a:p>
        </p:txBody>
      </p:sp>
      <p:pic>
        <p:nvPicPr>
          <p:cNvPr id="5" name="life_2e_intermediate_sb_track_2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04105" y="201527"/>
            <a:ext cx="609600" cy="609600"/>
          </a:xfrm>
          <a:prstGeom prst="rect">
            <a:avLst/>
          </a:prstGeom>
        </p:spPr>
      </p:pic>
    </p:spTree>
    <p:extLst>
      <p:ext uri="{BB962C8B-B14F-4D97-AF65-F5344CB8AC3E}">
        <p14:creationId xmlns:p14="http://schemas.microsoft.com/office/powerpoint/2010/main" val="1044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37435"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40</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7C8247C5-B96C-435F-89C2-E01F03B5B1BD}"/>
              </a:ext>
            </a:extLst>
          </p:cNvPr>
          <p:cNvSpPr/>
          <p:nvPr/>
        </p:nvSpPr>
        <p:spPr>
          <a:xfrm>
            <a:off x="292922" y="1936725"/>
            <a:ext cx="8489133" cy="400110"/>
          </a:xfrm>
          <a:prstGeom prst="rect">
            <a:avLst/>
          </a:prstGeom>
        </p:spPr>
        <p:txBody>
          <a:bodyPr wrap="square">
            <a:spAutoFit/>
          </a:bodyPr>
          <a:lstStyle/>
          <a:p>
            <a:pPr marL="360363" indent="-360363">
              <a:spcBef>
                <a:spcPts val="600"/>
              </a:spcBef>
            </a:pPr>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a:t>
            </a:r>
            <a:endParaRPr lang="zh-TW" altLang="en-US" sz="2000" dirty="0">
              <a:latin typeface="Calibri" panose="020F0502020204030204" pitchFamily="34" charset="0"/>
              <a:cs typeface="Calibri" panose="020F0502020204030204" pitchFamily="34" charset="0"/>
            </a:endParaRPr>
          </a:p>
        </p:txBody>
      </p:sp>
      <p:sp>
        <p:nvSpPr>
          <p:cNvPr id="20" name="矩形 19"/>
          <p:cNvSpPr/>
          <p:nvPr/>
        </p:nvSpPr>
        <p:spPr>
          <a:xfrm>
            <a:off x="672957" y="4082282"/>
            <a:ext cx="8029254" cy="842923"/>
          </a:xfrm>
          <a:prstGeom prst="rect">
            <a:avLst/>
          </a:prstGeom>
        </p:spPr>
        <p:txBody>
          <a:bodyPr wrap="square">
            <a:spAutoFit/>
          </a:bodyPr>
          <a:lstStyle/>
          <a:p>
            <a:pPr marL="360363" indent="-360363">
              <a:lnSpc>
                <a:spcPts val="2700"/>
              </a:lnSpc>
              <a:spcBef>
                <a:spcPts val="600"/>
              </a:spcBef>
            </a:pPr>
            <a:r>
              <a:rPr lang="en-US" altLang="zh-TW" sz="2000" i="1" dirty="0">
                <a:solidFill>
                  <a:srgbClr val="0080FF"/>
                </a:solidFill>
                <a:latin typeface="Calibri" panose="020F0502020204030204" pitchFamily="34" charset="0"/>
              </a:rPr>
              <a:t>A: 	Did I ever tell you about the time I found some money?</a:t>
            </a:r>
          </a:p>
          <a:p>
            <a:pPr marL="360363" indent="-360363">
              <a:lnSpc>
                <a:spcPts val="2700"/>
              </a:lnSpc>
              <a:spcBef>
                <a:spcPts val="600"/>
              </a:spcBef>
            </a:pPr>
            <a:r>
              <a:rPr lang="en-US" altLang="zh-TW" sz="2000" i="1" dirty="0">
                <a:solidFill>
                  <a:srgbClr val="0080FF"/>
                </a:solidFill>
                <a:latin typeface="Calibri" panose="020F0502020204030204" pitchFamily="34" charset="0"/>
              </a:rPr>
              <a:t>B: 	No, you didn’t.</a:t>
            </a:r>
            <a:endParaRPr lang="zh-TW" altLang="en-US" sz="2000" i="1" dirty="0">
              <a:solidFill>
                <a:srgbClr val="0080FF"/>
              </a:solidFill>
              <a:latin typeface="Calibri" panose="020F0502020204030204" pitchFamily="34" charset="0"/>
            </a:endParaRPr>
          </a:p>
        </p:txBody>
      </p:sp>
      <p:sp>
        <p:nvSpPr>
          <p:cNvPr id="13" name="矩形 12">
            <a:extLst>
              <a:ext uri="{FF2B5EF4-FFF2-40B4-BE49-F238E27FC236}">
                <a16:creationId xmlns:a16="http://schemas.microsoft.com/office/drawing/2014/main" id="{7C8247C5-B96C-435F-89C2-E01F03B5B1BD}"/>
              </a:ext>
            </a:extLst>
          </p:cNvPr>
          <p:cNvSpPr/>
          <p:nvPr/>
        </p:nvSpPr>
        <p:spPr>
          <a:xfrm>
            <a:off x="304909" y="288068"/>
            <a:ext cx="8489133"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Choose one of the stories from Exercise 3. Take a role each. Look at the </a:t>
            </a:r>
            <a:r>
              <a:rPr lang="en-US" altLang="zh-TW" sz="2000" dirty="0" err="1">
                <a:latin typeface="Calibri" panose="020F0502020204030204" pitchFamily="34" charset="0"/>
                <a:cs typeface="Calibri" panose="020F0502020204030204" pitchFamily="34" charset="0"/>
              </a:rPr>
              <a:t>audioscript</a:t>
            </a:r>
            <a:r>
              <a:rPr lang="en-US" altLang="zh-TW" sz="2000" dirty="0">
                <a:latin typeface="Calibri" panose="020F0502020204030204" pitchFamily="34" charset="0"/>
                <a:cs typeface="Calibri" panose="020F0502020204030204" pitchFamily="34" charset="0"/>
              </a:rPr>
              <a:t> on page 181 and prepare your role. Then close your books and </a:t>
            </a:r>
            <a:r>
              <a:rPr lang="en-US" altLang="zh-TW" sz="2000" dirty="0" err="1">
                <a:latin typeface="Calibri" panose="020F0502020204030204" pitchFamily="34" charset="0"/>
                <a:cs typeface="Calibri" panose="020F0502020204030204" pitchFamily="34" charset="0"/>
              </a:rPr>
              <a:t>practise</a:t>
            </a:r>
            <a:r>
              <a:rPr lang="en-US" altLang="zh-TW" sz="2000" dirty="0">
                <a:latin typeface="Calibri" panose="020F0502020204030204" pitchFamily="34" charset="0"/>
                <a:cs typeface="Calibri" panose="020F0502020204030204" pitchFamily="34" charset="0"/>
              </a:rPr>
              <a:t> the conversation. Change roles and repeat with the other story.</a:t>
            </a:r>
            <a:endParaRPr lang="zh-TW" altLang="en-US" sz="2000" dirty="0">
              <a:latin typeface="Calibri" panose="020F0502020204030204" pitchFamily="34" charset="0"/>
              <a:cs typeface="Calibri" panose="020F0502020204030204" pitchFamily="34" charset="0"/>
            </a:endParaRPr>
          </a:p>
        </p:txBody>
      </p:sp>
      <p:sp>
        <p:nvSpPr>
          <p:cNvPr id="23" name="矩形 22"/>
          <p:cNvSpPr/>
          <p:nvPr/>
        </p:nvSpPr>
        <p:spPr>
          <a:xfrm>
            <a:off x="652409" y="2448692"/>
            <a:ext cx="8029254" cy="1477328"/>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Student A: Tell your partner about three surprising or embarrassing things that happened to you or to someone you know. One of the things should be untrue. Use the expressions for telling stories to help you.</a:t>
            </a:r>
          </a:p>
          <a:p>
            <a:pPr>
              <a:spcBef>
                <a:spcPts val="1200"/>
              </a:spcBef>
            </a:pPr>
            <a:r>
              <a:rPr lang="en-US" altLang="zh-TW" sz="2000" dirty="0">
                <a:latin typeface="Calibri" panose="020F0502020204030204" pitchFamily="34" charset="0"/>
                <a:cs typeface="Calibri" panose="020F0502020204030204" pitchFamily="34" charset="0"/>
              </a:rPr>
              <a:t>Student B: Try to guess which of your partner’s stories is untrue.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4635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925606"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3e</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What a weekend!</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4" y="1776184"/>
            <a:ext cx="8478248"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Do you read or write any blogs? What kind of things do people write about in personal blogs? And in professional blogs?</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097389"/>
            <a:ext cx="847784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Writing</a:t>
            </a:r>
            <a:r>
              <a:rPr lang="en-US" altLang="zh-TW" sz="3200" b="1" dirty="0">
                <a:solidFill>
                  <a:schemeClr val="tx1">
                    <a:lumMod val="65000"/>
                    <a:lumOff val="35000"/>
                  </a:schemeClr>
                </a:solidFill>
                <a:latin typeface="Calibri" panose="020F0502020204030204" pitchFamily="34" charset="0"/>
              </a:rPr>
              <a:t>  a blog post</a:t>
            </a:r>
            <a:endParaRPr lang="zh-TW" altLang="en-US" sz="3200" b="1" dirty="0">
              <a:solidFill>
                <a:schemeClr val="tx1">
                  <a:lumMod val="65000"/>
                  <a:lumOff val="35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5CE461C3-93B6-463D-95FC-A4C489359EE4}"/>
              </a:ext>
            </a:extLst>
          </p:cNvPr>
          <p:cNvSpPr/>
          <p:nvPr/>
        </p:nvSpPr>
        <p:spPr>
          <a:xfrm>
            <a:off x="875952" y="2807592"/>
            <a:ext cx="7793486" cy="1631216"/>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Personal blogs: what they’ve been doing, photos, thoughts and feelings, interests, travel, personal opinions </a:t>
            </a:r>
          </a:p>
          <a:p>
            <a:pPr>
              <a:spcBef>
                <a:spcPts val="600"/>
              </a:spcBef>
            </a:pPr>
            <a:r>
              <a:rPr lang="en-US" altLang="zh-TW" b="1" dirty="0">
                <a:solidFill>
                  <a:srgbClr val="FF0066"/>
                </a:solidFill>
                <a:latin typeface="Segoe Print" panose="02000600000000000000" pitchFamily="2" charset="0"/>
              </a:rPr>
              <a:t>Professional blogs: advice and tips, information about a company or product, feedback on meetings or conferences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20735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post and answer the questions.</a:t>
            </a:r>
            <a:endParaRPr lang="zh-TW" altLang="en-US" sz="2000" dirty="0">
              <a:latin typeface="Calibri" panose="020F0502020204030204" pitchFamily="34" charset="0"/>
            </a:endParaRPr>
          </a:p>
        </p:txBody>
      </p:sp>
      <p:sp>
        <p:nvSpPr>
          <p:cNvPr id="2" name="矩形 1">
            <a:extLst>
              <a:ext uri="{FF2B5EF4-FFF2-40B4-BE49-F238E27FC236}">
                <a16:creationId xmlns:a16="http://schemas.microsoft.com/office/drawing/2014/main" id="{7EA9F9FF-A13A-4FA3-8433-34DD64DD5D8D}"/>
              </a:ext>
            </a:extLst>
          </p:cNvPr>
          <p:cNvSpPr/>
          <p:nvPr/>
        </p:nvSpPr>
        <p:spPr>
          <a:xfrm>
            <a:off x="714750" y="886077"/>
            <a:ext cx="8130549"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What is the topic of this post?</a:t>
            </a:r>
          </a:p>
          <a:p>
            <a:pPr marL="363538" indent="-363538">
              <a:spcBef>
                <a:spcPts val="600"/>
              </a:spcBef>
            </a:pPr>
            <a:r>
              <a:rPr lang="en-US" altLang="zh-TW" sz="2000" dirty="0">
                <a:latin typeface="Calibri" panose="020F0502020204030204" pitchFamily="34" charset="0"/>
              </a:rPr>
              <a:t>2 	What do you think</a:t>
            </a:r>
            <a:r>
              <a:rPr lang="en-US" altLang="zh-TW" sz="2000" i="1" dirty="0">
                <a:latin typeface="Calibri" panose="020F0502020204030204" pitchFamily="34" charset="0"/>
              </a:rPr>
              <a:t> beach gear </a:t>
            </a:r>
            <a:r>
              <a:rPr lang="en-US" altLang="zh-TW" sz="2000" dirty="0">
                <a:latin typeface="Calibri" panose="020F0502020204030204" pitchFamily="34" charset="0"/>
              </a:rPr>
              <a:t>refers to?</a:t>
            </a:r>
          </a:p>
          <a:p>
            <a:pPr marL="363538" indent="-363538">
              <a:spcBef>
                <a:spcPts val="600"/>
              </a:spcBef>
            </a:pPr>
            <a:r>
              <a:rPr lang="en-US" altLang="zh-TW" sz="2000" dirty="0">
                <a:latin typeface="Calibri" panose="020F0502020204030204" pitchFamily="34" charset="0"/>
              </a:rPr>
              <a:t>3 	Who do you think Ellie, Louis and Oscar are?</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5CE461C3-93B6-463D-95FC-A4C489359EE4}"/>
              </a:ext>
            </a:extLst>
          </p:cNvPr>
          <p:cNvSpPr/>
          <p:nvPr/>
        </p:nvSpPr>
        <p:spPr>
          <a:xfrm>
            <a:off x="742388" y="2376078"/>
            <a:ext cx="7959823" cy="190821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It’s about an unusual experience on the beach that the writer and his family had last weekend. (They saw people who were picking up Nike trainers that had washed up on the beach.)</a:t>
            </a:r>
          </a:p>
          <a:p>
            <a:pPr marL="360363" indent="-360363">
              <a:spcBef>
                <a:spcPts val="600"/>
              </a:spcBef>
            </a:pPr>
            <a:r>
              <a:rPr lang="en-US" altLang="zh-TW" b="1" dirty="0">
                <a:solidFill>
                  <a:srgbClr val="FF0066"/>
                </a:solidFill>
                <a:latin typeface="Segoe Print" panose="02000600000000000000" pitchFamily="2" charset="0"/>
              </a:rPr>
              <a:t>2 	The things you take to the beach: towels, swimming costumes, sunglasses, sunhats, etc. </a:t>
            </a:r>
          </a:p>
          <a:p>
            <a:pPr marL="360363" indent="-360363">
              <a:spcBef>
                <a:spcPts val="600"/>
              </a:spcBef>
            </a:pPr>
            <a:r>
              <a:rPr lang="en-US" altLang="zh-TW" b="1" dirty="0">
                <a:solidFill>
                  <a:srgbClr val="FF0066"/>
                </a:solidFill>
                <a:latin typeface="Segoe Print" panose="02000600000000000000" pitchFamily="2" charset="0"/>
              </a:rPr>
              <a:t>3 	Ellie, Louis and Oscar are the blogger’s three children.</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576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307333"/>
            <a:ext cx="8489133" cy="4678204"/>
          </a:xfrm>
          <a:prstGeom prst="rect">
            <a:avLst/>
          </a:prstGeom>
        </p:spPr>
        <p:txBody>
          <a:bodyPr wrap="square">
            <a:spAutoFit/>
          </a:bodyPr>
          <a:lstStyle/>
          <a:p>
            <a:pPr marL="363538" indent="-363538" algn="ctr">
              <a:spcBef>
                <a:spcPts val="600"/>
              </a:spcBef>
            </a:pPr>
            <a:r>
              <a:rPr lang="en-US" altLang="zh-TW" sz="2800" b="1" i="1" dirty="0">
                <a:solidFill>
                  <a:srgbClr val="FF0000"/>
                </a:solidFill>
                <a:latin typeface="Calibri" panose="020F0502020204030204" pitchFamily="34" charset="0"/>
              </a:rPr>
              <a:t>The calm after the storm</a:t>
            </a:r>
          </a:p>
          <a:p>
            <a:pPr>
              <a:spcBef>
                <a:spcPts val="1200"/>
              </a:spcBef>
            </a:pPr>
            <a:r>
              <a:rPr lang="en-US" altLang="zh-TW" sz="2000" dirty="0">
                <a:latin typeface="Calibri" panose="020F0502020204030204" pitchFamily="34" charset="0"/>
              </a:rPr>
              <a:t>It was pouring with rain all </a:t>
            </a:r>
            <a:r>
              <a:rPr lang="en-US" altLang="zh-TW" sz="2000" dirty="0" err="1">
                <a:latin typeface="Calibri" panose="020F0502020204030204" pitchFamily="34" charset="0"/>
              </a:rPr>
              <a:t>weekend,so</a:t>
            </a:r>
            <a:r>
              <a:rPr lang="en-US" altLang="zh-TW" sz="2000" dirty="0">
                <a:latin typeface="Calibri" panose="020F0502020204030204" pitchFamily="34" charset="0"/>
              </a:rPr>
              <a:t> we spent almost the whole time indoors trying to entertain the kids. Then, unexpectedly, the sun came out late on Sunday afternoon. We grabbed our beach gear, jumped into the car and headed down to the bay. When we got there, we realized that everyone had had the same idea! The beach was packed. But everyone was staring out to sea and picking stuff up off the sand. Ellie, Louis and Oscar rushed down to the water’s edge, full of excitement. It turned out that a ship had lost its cargo in Saturday’s storm. Five containers of Nike trainers had washed up on the beach! Everyone was clutching odd shoes, looking for the other one to make a pair! What a strange end to the weekend!</a:t>
            </a:r>
          </a:p>
          <a:p>
            <a:pPr marL="3586163" indent="-3586163">
              <a:spcBef>
                <a:spcPts val="1200"/>
              </a:spcBef>
            </a:pPr>
            <a:r>
              <a:rPr lang="en-US" altLang="zh-TW" sz="2000" dirty="0">
                <a:latin typeface="Calibri" panose="020F0502020204030204" pitchFamily="34" charset="0"/>
              </a:rPr>
              <a:t>Written by James	 28 Feb 23.17</a:t>
            </a:r>
          </a:p>
          <a:p>
            <a:pPr marL="363538" indent="-363538">
              <a:spcBef>
                <a:spcPts val="1200"/>
              </a:spcBef>
            </a:pPr>
            <a:r>
              <a:rPr lang="en-US" altLang="zh-TW" sz="2000" b="1" u="sng" dirty="0">
                <a:solidFill>
                  <a:srgbClr val="0080FF"/>
                </a:solidFill>
                <a:latin typeface="Calibri" panose="020F0502020204030204" pitchFamily="34" charset="0"/>
              </a:rPr>
              <a:t>See older posts</a:t>
            </a:r>
            <a:endParaRPr lang="zh-TW" altLang="en-US" sz="2000" b="1" u="sng" dirty="0">
              <a:solidFill>
                <a:srgbClr val="0080FF"/>
              </a:solidFill>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5828075" y="3763781"/>
            <a:ext cx="3017974" cy="2555365"/>
          </a:xfrm>
          <a:prstGeom prst="rect">
            <a:avLst/>
          </a:prstGeom>
          <a:noFill/>
          <a:ln w="9525">
            <a:noFill/>
            <a:miter lim="800000"/>
            <a:headEnd/>
            <a:tailEnd/>
          </a:ln>
        </p:spPr>
      </p:pic>
    </p:spTree>
    <p:extLst>
      <p:ext uri="{BB962C8B-B14F-4D97-AF65-F5344CB8AC3E}">
        <p14:creationId xmlns:p14="http://schemas.microsoft.com/office/powerpoint/2010/main" val="1818688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Put the main events of the story (a–g) in the correct order.</a:t>
            </a:r>
            <a:endParaRPr lang="zh-TW" altLang="en-US" sz="2000" dirty="0">
              <a:latin typeface="Calibri" panose="020F0502020204030204" pitchFamily="34" charset="0"/>
            </a:endParaRPr>
          </a:p>
        </p:txBody>
      </p:sp>
      <p:sp>
        <p:nvSpPr>
          <p:cNvPr id="15" name="矩形 14"/>
          <p:cNvSpPr/>
          <p:nvPr/>
        </p:nvSpPr>
        <p:spPr>
          <a:xfrm>
            <a:off x="703778" y="892764"/>
            <a:ext cx="5799761" cy="2477601"/>
          </a:xfrm>
          <a:prstGeom prst="rect">
            <a:avLst/>
          </a:prstGeom>
        </p:spPr>
        <p:txBody>
          <a:bodyPr wrap="square">
            <a:spAutoFit/>
          </a:bodyPr>
          <a:lstStyle/>
          <a:p>
            <a:pPr marL="363538" indent="-363538">
              <a:spcBef>
                <a:spcPts val="300"/>
              </a:spcBef>
            </a:pPr>
            <a:r>
              <a:rPr lang="en-US" altLang="zh-TW" sz="2000" dirty="0">
                <a:latin typeface="Calibri" panose="020F0502020204030204" pitchFamily="34" charset="0"/>
              </a:rPr>
              <a:t>a 	Ellie, Louis and Oscar </a:t>
            </a:r>
            <a:r>
              <a:rPr lang="en-US" altLang="zh-TW" sz="2000" b="1" dirty="0">
                <a:latin typeface="Calibri" panose="020F0502020204030204" pitchFamily="34" charset="0"/>
              </a:rPr>
              <a:t>ran</a:t>
            </a:r>
            <a:r>
              <a:rPr lang="en-US" altLang="zh-TW" sz="2000" dirty="0">
                <a:latin typeface="Calibri" panose="020F0502020204030204" pitchFamily="34" charset="0"/>
              </a:rPr>
              <a:t> to the sea.</a:t>
            </a:r>
          </a:p>
          <a:p>
            <a:pPr marL="363538" indent="-363538">
              <a:spcBef>
                <a:spcPts val="300"/>
              </a:spcBef>
            </a:pPr>
            <a:r>
              <a:rPr lang="en-US" altLang="zh-TW" sz="2000" dirty="0">
                <a:latin typeface="Calibri" panose="020F0502020204030204" pitchFamily="34" charset="0"/>
              </a:rPr>
              <a:t>b 	The sun </a:t>
            </a:r>
            <a:r>
              <a:rPr lang="en-US" altLang="zh-TW" sz="2000" b="1" dirty="0">
                <a:latin typeface="Calibri" panose="020F0502020204030204" pitchFamily="34" charset="0"/>
              </a:rPr>
              <a:t>started to shine</a:t>
            </a:r>
            <a:r>
              <a:rPr lang="en-US" altLang="zh-TW" sz="2000" dirty="0">
                <a:latin typeface="Calibri" panose="020F0502020204030204" pitchFamily="34" charset="0"/>
              </a:rPr>
              <a:t>.</a:t>
            </a:r>
          </a:p>
          <a:p>
            <a:pPr marL="363538" indent="-363538">
              <a:spcBef>
                <a:spcPts val="300"/>
              </a:spcBef>
            </a:pPr>
            <a:r>
              <a:rPr lang="en-US" altLang="zh-TW" sz="2000" dirty="0">
                <a:latin typeface="Calibri" panose="020F0502020204030204" pitchFamily="34" charset="0"/>
              </a:rPr>
              <a:t>c 	There was a storm.</a:t>
            </a:r>
          </a:p>
          <a:p>
            <a:pPr marL="363538" indent="-363538">
              <a:spcBef>
                <a:spcPts val="300"/>
              </a:spcBef>
            </a:pPr>
            <a:r>
              <a:rPr lang="en-US" altLang="zh-TW" sz="2000" dirty="0">
                <a:latin typeface="Calibri" panose="020F0502020204030204" pitchFamily="34" charset="0"/>
              </a:rPr>
              <a:t>d 	A ship lost a cargo of trainers.</a:t>
            </a:r>
          </a:p>
          <a:p>
            <a:pPr marL="363538" indent="-363538">
              <a:spcBef>
                <a:spcPts val="300"/>
              </a:spcBef>
            </a:pPr>
            <a:r>
              <a:rPr lang="en-US" altLang="zh-TW" sz="2000" dirty="0">
                <a:latin typeface="Calibri" panose="020F0502020204030204" pitchFamily="34" charset="0"/>
              </a:rPr>
              <a:t>e 	They </a:t>
            </a:r>
            <a:r>
              <a:rPr lang="en-US" altLang="zh-TW" sz="2000" b="1" dirty="0">
                <a:latin typeface="Calibri" panose="020F0502020204030204" pitchFamily="34" charset="0"/>
              </a:rPr>
              <a:t>got </a:t>
            </a:r>
            <a:r>
              <a:rPr lang="en-US" altLang="zh-TW" sz="2000" dirty="0">
                <a:latin typeface="Calibri" panose="020F0502020204030204" pitchFamily="34" charset="0"/>
              </a:rPr>
              <a:t>into the car.</a:t>
            </a:r>
          </a:p>
          <a:p>
            <a:pPr marL="363538" indent="-363538">
              <a:spcBef>
                <a:spcPts val="300"/>
              </a:spcBef>
            </a:pPr>
            <a:r>
              <a:rPr lang="en-US" altLang="zh-TW" sz="2000" dirty="0">
                <a:latin typeface="Calibri" panose="020F0502020204030204" pitchFamily="34" charset="0"/>
              </a:rPr>
              <a:t>f 	They </a:t>
            </a:r>
            <a:r>
              <a:rPr lang="en-US" altLang="zh-TW" sz="2000" b="1" dirty="0">
                <a:latin typeface="Calibri" panose="020F0502020204030204" pitchFamily="34" charset="0"/>
              </a:rPr>
              <a:t>picked up </a:t>
            </a:r>
            <a:r>
              <a:rPr lang="en-US" altLang="zh-TW" sz="2000" dirty="0">
                <a:latin typeface="Calibri" panose="020F0502020204030204" pitchFamily="34" charset="0"/>
              </a:rPr>
              <a:t>things to take to the beach.</a:t>
            </a:r>
          </a:p>
          <a:p>
            <a:pPr marL="363538" indent="-363538">
              <a:spcBef>
                <a:spcPts val="300"/>
              </a:spcBef>
            </a:pPr>
            <a:r>
              <a:rPr lang="en-US" altLang="zh-TW" sz="2000" dirty="0">
                <a:latin typeface="Calibri" panose="020F0502020204030204" pitchFamily="34" charset="0"/>
              </a:rPr>
              <a:t>g 	They </a:t>
            </a:r>
            <a:r>
              <a:rPr lang="en-US" altLang="zh-TW" sz="2000" b="1" dirty="0">
                <a:latin typeface="Calibri" panose="020F0502020204030204" pitchFamily="34" charset="0"/>
              </a:rPr>
              <a:t>went</a:t>
            </a:r>
            <a:r>
              <a:rPr lang="en-US" altLang="zh-TW" sz="2000" dirty="0">
                <a:latin typeface="Calibri" panose="020F0502020204030204" pitchFamily="34" charset="0"/>
              </a:rPr>
              <a:t> to the beach.</a:t>
            </a:r>
            <a:endParaRPr lang="zh-TW" altLang="en-US" sz="2000" dirty="0">
              <a:latin typeface="Calibri" panose="020F0502020204030204" pitchFamily="34" charset="0"/>
            </a:endParaRPr>
          </a:p>
        </p:txBody>
      </p:sp>
      <p:sp>
        <p:nvSpPr>
          <p:cNvPr id="25" name="矩形 24"/>
          <p:cNvSpPr/>
          <p:nvPr/>
        </p:nvSpPr>
        <p:spPr>
          <a:xfrm>
            <a:off x="4932344" y="945223"/>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c </a:t>
            </a:r>
            <a:endParaRPr lang="zh-TW" altLang="en-US" b="1" dirty="0">
              <a:solidFill>
                <a:srgbClr val="FF0066"/>
              </a:solidFill>
              <a:latin typeface="Segoe Print" panose="02000600000000000000" pitchFamily="2" charset="0"/>
            </a:endParaRPr>
          </a:p>
        </p:txBody>
      </p:sp>
      <p:sp>
        <p:nvSpPr>
          <p:cNvPr id="26" name="矩形 25"/>
          <p:cNvSpPr/>
          <p:nvPr/>
        </p:nvSpPr>
        <p:spPr>
          <a:xfrm>
            <a:off x="3738091" y="1302494"/>
            <a:ext cx="1895445"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d (probably)</a:t>
            </a:r>
            <a:endParaRPr lang="zh-TW" altLang="en-US" b="1" dirty="0">
              <a:solidFill>
                <a:srgbClr val="FF0066"/>
              </a:solidFill>
              <a:latin typeface="Segoe Print" panose="02000600000000000000" pitchFamily="2" charset="0"/>
            </a:endParaRPr>
          </a:p>
        </p:txBody>
      </p:sp>
      <p:sp>
        <p:nvSpPr>
          <p:cNvPr id="27" name="矩形 26"/>
          <p:cNvSpPr/>
          <p:nvPr/>
        </p:nvSpPr>
        <p:spPr>
          <a:xfrm>
            <a:off x="3153203" y="1642154"/>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b</a:t>
            </a:r>
            <a:endParaRPr lang="zh-TW" altLang="en-US" b="1" dirty="0">
              <a:solidFill>
                <a:srgbClr val="FF0066"/>
              </a:solidFill>
              <a:latin typeface="Segoe Print" panose="02000600000000000000" pitchFamily="2" charset="0"/>
            </a:endParaRPr>
          </a:p>
        </p:txBody>
      </p:sp>
      <p:sp>
        <p:nvSpPr>
          <p:cNvPr id="28" name="矩形 27"/>
          <p:cNvSpPr/>
          <p:nvPr/>
        </p:nvSpPr>
        <p:spPr>
          <a:xfrm>
            <a:off x="4192238" y="1960652"/>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f</a:t>
            </a:r>
            <a:endParaRPr lang="zh-TW" altLang="en-US" b="1" dirty="0">
              <a:solidFill>
                <a:srgbClr val="FF0066"/>
              </a:solidFill>
              <a:latin typeface="Segoe Print" panose="02000600000000000000" pitchFamily="2" charset="0"/>
            </a:endParaRPr>
          </a:p>
        </p:txBody>
      </p:sp>
      <p:sp>
        <p:nvSpPr>
          <p:cNvPr id="29" name="矩形 28"/>
          <p:cNvSpPr/>
          <p:nvPr/>
        </p:nvSpPr>
        <p:spPr>
          <a:xfrm>
            <a:off x="3362966" y="2309973"/>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 </a:t>
            </a:r>
            <a:endParaRPr lang="zh-TW" altLang="en-US" b="1" dirty="0">
              <a:solidFill>
                <a:srgbClr val="FF0066"/>
              </a:solidFill>
              <a:latin typeface="Segoe Print" panose="02000600000000000000" pitchFamily="2" charset="0"/>
            </a:endParaRPr>
          </a:p>
        </p:txBody>
      </p:sp>
      <p:sp>
        <p:nvSpPr>
          <p:cNvPr id="30" name="矩形 29"/>
          <p:cNvSpPr/>
          <p:nvPr/>
        </p:nvSpPr>
        <p:spPr>
          <a:xfrm>
            <a:off x="5602853" y="2609147"/>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g </a:t>
            </a:r>
            <a:endParaRPr lang="zh-TW" altLang="en-US" b="1" dirty="0">
              <a:solidFill>
                <a:srgbClr val="FF0066"/>
              </a:solidFill>
              <a:latin typeface="Segoe Print" panose="02000600000000000000" pitchFamily="2" charset="0"/>
            </a:endParaRPr>
          </a:p>
        </p:txBody>
      </p:sp>
      <p:sp>
        <p:nvSpPr>
          <p:cNvPr id="31" name="矩形 30"/>
          <p:cNvSpPr/>
          <p:nvPr/>
        </p:nvSpPr>
        <p:spPr>
          <a:xfrm>
            <a:off x="3684765" y="2979018"/>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576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wipe(left)">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wipe(left)">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wipe(left)">
                                      <p:cBhvr>
                                        <p:cTn id="17" dur="500"/>
                                        <p:tgtEl>
                                          <p:spTgt spid="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wipe(left)">
                                      <p:cBhvr>
                                        <p:cTn id="22" dur="500"/>
                                        <p:tgtEl>
                                          <p:spTgt spid="2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wipe(left)">
                                      <p:cBhvr>
                                        <p:cTn id="27" dur="500"/>
                                        <p:tgtEl>
                                          <p:spTgt spid="2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wipe(left)">
                                      <p:cBhvr>
                                        <p:cTn id="32" dur="500"/>
                                        <p:tgtEl>
                                          <p:spTgt spid="3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1">
                                            <p:txEl>
                                              <p:pRg st="0" end="0"/>
                                            </p:txEl>
                                          </p:spTgt>
                                        </p:tgtEl>
                                        <p:attrNameLst>
                                          <p:attrName>style.visibility</p:attrName>
                                        </p:attrNameLst>
                                      </p:cBhvr>
                                      <p:to>
                                        <p:strVal val="visible"/>
                                      </p:to>
                                    </p:set>
                                    <p:animEffect transition="in" filter="wipe(left)">
                                      <p:cBhvr>
                                        <p:cTn id="37"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5C6D248-CDD3-4A2B-A0D4-52B9777918DC}"/>
              </a:ext>
            </a:extLst>
          </p:cNvPr>
          <p:cNvSpPr/>
          <p:nvPr/>
        </p:nvSpPr>
        <p:spPr>
          <a:xfrm>
            <a:off x="304794" y="298175"/>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Writing skill  </a:t>
            </a:r>
            <a:r>
              <a:rPr lang="en-US" altLang="zh-TW" sz="2000" b="1" dirty="0">
                <a:solidFill>
                  <a:schemeClr val="tx1">
                    <a:lumMod val="65000"/>
                    <a:lumOff val="35000"/>
                  </a:schemeClr>
                </a:solidFill>
                <a:latin typeface="Calibri" panose="020F0502020204030204" pitchFamily="34" charset="0"/>
              </a:rPr>
              <a:t>interesting language</a:t>
            </a:r>
            <a:endParaRPr lang="zh-TW" altLang="en-US" sz="2000" b="1" dirty="0">
              <a:solidFill>
                <a:schemeClr val="tx1">
                  <a:lumMod val="65000"/>
                  <a:lumOff val="35000"/>
                </a:schemeClr>
              </a:solidFill>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015303F5-F3EE-40A9-A61F-9690630D7A45}"/>
              </a:ext>
            </a:extLst>
          </p:cNvPr>
          <p:cNvSpPr/>
          <p:nvPr/>
        </p:nvSpPr>
        <p:spPr>
          <a:xfrm>
            <a:off x="758816" y="1465796"/>
            <a:ext cx="6050414" cy="1631216"/>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a 	ran = rushed</a:t>
            </a:r>
          </a:p>
          <a:p>
            <a:pPr marL="360363" indent="-360363">
              <a:spcBef>
                <a:spcPts val="300"/>
              </a:spcBef>
            </a:pPr>
            <a:r>
              <a:rPr lang="en-US" altLang="zh-TW" b="1" dirty="0">
                <a:solidFill>
                  <a:srgbClr val="FF0066"/>
                </a:solidFill>
                <a:latin typeface="Segoe Print" panose="02000600000000000000" pitchFamily="2" charset="0"/>
              </a:rPr>
              <a:t>b 	started to shine = came out</a:t>
            </a:r>
          </a:p>
          <a:p>
            <a:pPr marL="360363" indent="-360363">
              <a:spcBef>
                <a:spcPts val="300"/>
              </a:spcBef>
            </a:pPr>
            <a:r>
              <a:rPr lang="en-US" altLang="zh-TW" b="1" dirty="0">
                <a:solidFill>
                  <a:srgbClr val="FF0066"/>
                </a:solidFill>
                <a:latin typeface="Segoe Print" panose="02000600000000000000" pitchFamily="2" charset="0"/>
              </a:rPr>
              <a:t>e 	got = jumped</a:t>
            </a:r>
          </a:p>
          <a:p>
            <a:pPr marL="360363" indent="-360363">
              <a:spcBef>
                <a:spcPts val="300"/>
              </a:spcBef>
            </a:pPr>
            <a:r>
              <a:rPr lang="en-US" altLang="zh-TW" b="1" dirty="0">
                <a:solidFill>
                  <a:srgbClr val="FF0066"/>
                </a:solidFill>
                <a:latin typeface="Segoe Print" panose="02000600000000000000" pitchFamily="2" charset="0"/>
              </a:rPr>
              <a:t>f 	picked up = grabbed</a:t>
            </a:r>
          </a:p>
          <a:p>
            <a:pPr marL="360363" indent="-360363">
              <a:spcBef>
                <a:spcPts val="300"/>
              </a:spcBef>
            </a:pPr>
            <a:r>
              <a:rPr lang="en-US" altLang="zh-TW" b="1" dirty="0">
                <a:solidFill>
                  <a:srgbClr val="FF0066"/>
                </a:solidFill>
                <a:latin typeface="Segoe Print" panose="02000600000000000000" pitchFamily="2" charset="0"/>
              </a:rPr>
              <a:t>g 	went = headed</a:t>
            </a:r>
            <a:endParaRPr lang="zh-TW" altLang="en-US" b="1" dirty="0">
              <a:solidFill>
                <a:srgbClr val="FF0066"/>
              </a:solidFill>
              <a:latin typeface="Segoe Print" panose="02000600000000000000" pitchFamily="2" charset="0"/>
            </a:endParaRPr>
          </a:p>
        </p:txBody>
      </p:sp>
      <p:sp>
        <p:nvSpPr>
          <p:cNvPr id="6" name="矩形 5">
            <a:extLst>
              <a:ext uri="{FF2B5EF4-FFF2-40B4-BE49-F238E27FC236}">
                <a16:creationId xmlns:a16="http://schemas.microsoft.com/office/drawing/2014/main" id="{EF22B241-C535-45C8-8EFE-C8376EAA23FB}"/>
              </a:ext>
            </a:extLst>
          </p:cNvPr>
          <p:cNvSpPr/>
          <p:nvPr/>
        </p:nvSpPr>
        <p:spPr>
          <a:xfrm>
            <a:off x="757449" y="4492839"/>
            <a:ext cx="3397084" cy="1631216"/>
          </a:xfrm>
          <a:prstGeom prst="rect">
            <a:avLst/>
          </a:prstGeom>
        </p:spPr>
        <p:txBody>
          <a:bodyPr wrap="none">
            <a:spAutoFit/>
          </a:bodyPr>
          <a:lstStyle/>
          <a:p>
            <a:pPr>
              <a:spcBef>
                <a:spcPts val="300"/>
              </a:spcBef>
            </a:pPr>
            <a:r>
              <a:rPr lang="en-US" altLang="zh-TW" b="1" dirty="0">
                <a:solidFill>
                  <a:srgbClr val="FF0066"/>
                </a:solidFill>
                <a:latin typeface="Segoe Print" panose="02000600000000000000" pitchFamily="2" charset="0"/>
              </a:rPr>
              <a:t>raining = pouring with rain</a:t>
            </a:r>
          </a:p>
          <a:p>
            <a:pPr>
              <a:spcBef>
                <a:spcPts val="300"/>
              </a:spcBef>
            </a:pPr>
            <a:r>
              <a:rPr lang="en-US" altLang="zh-TW" b="1" dirty="0">
                <a:solidFill>
                  <a:srgbClr val="FF0066"/>
                </a:solidFill>
                <a:latin typeface="Segoe Print" panose="02000600000000000000" pitchFamily="2" charset="0"/>
              </a:rPr>
              <a:t>full of people = packed</a:t>
            </a:r>
          </a:p>
          <a:p>
            <a:pPr>
              <a:spcBef>
                <a:spcPts val="300"/>
              </a:spcBef>
            </a:pPr>
            <a:r>
              <a:rPr lang="en-US" altLang="zh-TW" b="1" dirty="0">
                <a:solidFill>
                  <a:srgbClr val="FF0066"/>
                </a:solidFill>
                <a:latin typeface="Segoe Print" panose="02000600000000000000" pitchFamily="2" charset="0"/>
              </a:rPr>
              <a:t>looking = staring</a:t>
            </a:r>
          </a:p>
          <a:p>
            <a:pPr>
              <a:spcBef>
                <a:spcPts val="300"/>
              </a:spcBef>
            </a:pPr>
            <a:r>
              <a:rPr lang="en-US" altLang="zh-TW" b="1" dirty="0">
                <a:solidFill>
                  <a:srgbClr val="FF0066"/>
                </a:solidFill>
                <a:latin typeface="Segoe Print" panose="02000600000000000000" pitchFamily="2" charset="0"/>
              </a:rPr>
              <a:t>arrived = washed up</a:t>
            </a:r>
          </a:p>
          <a:p>
            <a:pPr>
              <a:spcBef>
                <a:spcPts val="300"/>
              </a:spcBef>
            </a:pPr>
            <a:r>
              <a:rPr lang="en-US" altLang="zh-TW" b="1" dirty="0">
                <a:solidFill>
                  <a:srgbClr val="FF0066"/>
                </a:solidFill>
                <a:latin typeface="Segoe Print" panose="02000600000000000000" pitchFamily="2" charset="0"/>
              </a:rPr>
              <a:t>holding = clutching</a:t>
            </a:r>
            <a:endParaRPr lang="zh-TW" altLang="en-US" b="1" dirty="0">
              <a:solidFill>
                <a:srgbClr val="FF0066"/>
              </a:solidFill>
              <a:latin typeface="Segoe Print" panose="02000600000000000000" pitchFamily="2" charset="0"/>
            </a:endParaRPr>
          </a:p>
        </p:txBody>
      </p:sp>
      <p:sp>
        <p:nvSpPr>
          <p:cNvPr id="12" name="矩形 11"/>
          <p:cNvSpPr/>
          <p:nvPr/>
        </p:nvSpPr>
        <p:spPr>
          <a:xfrm>
            <a:off x="287197" y="733945"/>
            <a:ext cx="8506729"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a	</a:t>
            </a:r>
            <a:r>
              <a:rPr lang="en-US" altLang="zh-TW" sz="2000" dirty="0">
                <a:latin typeface="Calibri" panose="020F0502020204030204" pitchFamily="34" charset="0"/>
              </a:rPr>
              <a:t>Compare the post with the sentences in Exercise 3. Which verbs does James use instead of the verbs in bold? Why?</a:t>
            </a:r>
            <a:endParaRPr lang="zh-TW" altLang="en-US" sz="2000" dirty="0">
              <a:latin typeface="Calibri" panose="020F0502020204030204" pitchFamily="34" charset="0"/>
            </a:endParaRPr>
          </a:p>
        </p:txBody>
      </p:sp>
      <p:sp>
        <p:nvSpPr>
          <p:cNvPr id="18" name="矩形 17"/>
          <p:cNvSpPr/>
          <p:nvPr/>
        </p:nvSpPr>
        <p:spPr>
          <a:xfrm>
            <a:off x="347129" y="3218578"/>
            <a:ext cx="8506728"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 	</a:t>
            </a:r>
            <a:r>
              <a:rPr lang="en-US" altLang="zh-TW" sz="2000" dirty="0">
                <a:latin typeface="Calibri" panose="020F0502020204030204" pitchFamily="34" charset="0"/>
              </a:rPr>
              <a:t>Circle the verbs and adjectives that James uses instead of these words.</a:t>
            </a:r>
            <a:endParaRPr lang="zh-TW" altLang="en-US" sz="2000" dirty="0">
              <a:latin typeface="Calibri" panose="020F0502020204030204"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803749" y="3740254"/>
            <a:ext cx="4868756" cy="643281"/>
          </a:xfrm>
          <a:prstGeom prst="rect">
            <a:avLst/>
          </a:prstGeom>
          <a:noFill/>
          <a:ln w="9525">
            <a:noFill/>
            <a:miter lim="800000"/>
            <a:headEnd/>
            <a:tailEnd/>
          </a:ln>
        </p:spPr>
      </p:pic>
    </p:spTree>
    <p:extLst>
      <p:ext uri="{BB962C8B-B14F-4D97-AF65-F5344CB8AC3E}">
        <p14:creationId xmlns:p14="http://schemas.microsoft.com/office/powerpoint/2010/main" val="24502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58096" y="1601373"/>
            <a:ext cx="8027582"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The kids </a:t>
            </a:r>
            <a:r>
              <a:rPr lang="en-US" altLang="zh-TW" sz="2000" b="1" dirty="0">
                <a:latin typeface="Calibri" panose="020F0502020204030204" pitchFamily="34" charset="0"/>
              </a:rPr>
              <a:t>raced</a:t>
            </a:r>
            <a:r>
              <a:rPr lang="en-US" altLang="zh-TW" sz="2000" dirty="0">
                <a:latin typeface="Calibri" panose="020F0502020204030204" pitchFamily="34" charset="0"/>
              </a:rPr>
              <a:t> along the street.</a:t>
            </a:r>
          </a:p>
          <a:p>
            <a:pPr marL="363538" indent="-363538">
              <a:spcBef>
                <a:spcPts val="600"/>
              </a:spcBef>
            </a:pPr>
            <a:r>
              <a:rPr lang="en-US" altLang="zh-TW" sz="2000" dirty="0">
                <a:latin typeface="Calibri" panose="020F0502020204030204" pitchFamily="34" charset="0"/>
              </a:rPr>
              <a:t>2	 I felt </a:t>
            </a:r>
            <a:r>
              <a:rPr lang="en-US" altLang="zh-TW" sz="2000" b="1" dirty="0">
                <a:latin typeface="Calibri" panose="020F0502020204030204" pitchFamily="34" charset="0"/>
              </a:rPr>
              <a:t>exhausted</a:t>
            </a:r>
            <a:r>
              <a:rPr lang="en-US" altLang="zh-TW" sz="2000" dirty="0">
                <a:latin typeface="Calibri" panose="020F0502020204030204" pitchFamily="34" charset="0"/>
              </a:rPr>
              <a:t> after my walk.</a:t>
            </a:r>
          </a:p>
          <a:p>
            <a:pPr marL="363538" indent="-363538">
              <a:spcBef>
                <a:spcPts val="600"/>
              </a:spcBef>
            </a:pPr>
            <a:r>
              <a:rPr lang="en-US" altLang="zh-TW" sz="2000" dirty="0">
                <a:latin typeface="Calibri" panose="020F0502020204030204" pitchFamily="34" charset="0"/>
              </a:rPr>
              <a:t>3 	The weather was </a:t>
            </a:r>
            <a:r>
              <a:rPr lang="en-US" altLang="zh-TW" sz="2000" b="1" dirty="0">
                <a:latin typeface="Calibri" panose="020F0502020204030204" pitchFamily="34" charset="0"/>
              </a:rPr>
              <a:t>boiling</a:t>
            </a:r>
            <a:r>
              <a:rPr lang="en-US" altLang="zh-TW" sz="2000" dirty="0">
                <a:latin typeface="Calibri" panose="020F0502020204030204" pitchFamily="34" charset="0"/>
              </a:rPr>
              <a:t> hot.</a:t>
            </a:r>
          </a:p>
          <a:p>
            <a:pPr marL="363538" indent="-363538">
              <a:spcBef>
                <a:spcPts val="600"/>
              </a:spcBef>
            </a:pPr>
            <a:r>
              <a:rPr lang="en-US" altLang="zh-TW" sz="2000" dirty="0">
                <a:latin typeface="Calibri" panose="020F0502020204030204" pitchFamily="34" charset="0"/>
              </a:rPr>
              <a:t>4 	We </a:t>
            </a:r>
            <a:r>
              <a:rPr lang="en-US" altLang="zh-TW" sz="2000" b="1" dirty="0">
                <a:latin typeface="Calibri" panose="020F0502020204030204" pitchFamily="34" charset="0"/>
              </a:rPr>
              <a:t>crawled</a:t>
            </a:r>
            <a:r>
              <a:rPr lang="en-US" altLang="zh-TW" sz="2000" dirty="0">
                <a:latin typeface="Calibri" panose="020F0502020204030204" pitchFamily="34" charset="0"/>
              </a:rPr>
              <a:t> up the river bank with difficulty.</a:t>
            </a:r>
          </a:p>
          <a:p>
            <a:pPr marL="363538" indent="-363538">
              <a:spcBef>
                <a:spcPts val="600"/>
              </a:spcBef>
            </a:pPr>
            <a:r>
              <a:rPr lang="en-US" altLang="zh-TW" sz="2000" dirty="0">
                <a:latin typeface="Calibri" panose="020F0502020204030204" pitchFamily="34" charset="0"/>
              </a:rPr>
              <a:t>5 	I </a:t>
            </a:r>
            <a:r>
              <a:rPr lang="en-US" altLang="zh-TW" sz="2000" b="1" dirty="0">
                <a:latin typeface="Calibri" panose="020F0502020204030204" pitchFamily="34" charset="0"/>
              </a:rPr>
              <a:t>wandered</a:t>
            </a:r>
            <a:r>
              <a:rPr lang="en-US" altLang="zh-TW" sz="2000" dirty="0">
                <a:latin typeface="Calibri" panose="020F0502020204030204" pitchFamily="34" charset="0"/>
              </a:rPr>
              <a:t> along the beach, enjoying the silence.</a:t>
            </a:r>
          </a:p>
          <a:p>
            <a:pPr marL="363538" indent="-363538">
              <a:spcBef>
                <a:spcPts val="600"/>
              </a:spcBef>
            </a:pPr>
            <a:r>
              <a:rPr lang="en-US" altLang="zh-TW" sz="2000" dirty="0">
                <a:latin typeface="Calibri" panose="020F0502020204030204" pitchFamily="34" charset="0"/>
              </a:rPr>
              <a:t>6 	At the end of the game, we </a:t>
            </a:r>
            <a:r>
              <a:rPr lang="en-US" altLang="zh-TW" sz="2000" b="1" dirty="0">
                <a:latin typeface="Calibri" panose="020F0502020204030204" pitchFamily="34" charset="0"/>
              </a:rPr>
              <a:t>collapsed</a:t>
            </a:r>
            <a:r>
              <a:rPr lang="en-US" altLang="zh-TW" sz="2000" dirty="0">
                <a:latin typeface="Calibri" panose="020F0502020204030204" pitchFamily="34" charset="0"/>
              </a:rPr>
              <a:t> on the sand.</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015303F5-F3EE-40A9-A61F-9690630D7A45}"/>
              </a:ext>
            </a:extLst>
          </p:cNvPr>
          <p:cNvSpPr/>
          <p:nvPr/>
        </p:nvSpPr>
        <p:spPr>
          <a:xfrm>
            <a:off x="4424225" y="2031202"/>
            <a:ext cx="2436059"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tired</a:t>
            </a:r>
          </a:p>
        </p:txBody>
      </p:sp>
      <p:sp>
        <p:nvSpPr>
          <p:cNvPr id="6" name="矩形 5">
            <a:extLst>
              <a:ext uri="{FF2B5EF4-FFF2-40B4-BE49-F238E27FC236}">
                <a16:creationId xmlns:a16="http://schemas.microsoft.com/office/drawing/2014/main" id="{EF22B241-C535-45C8-8EFE-C8376EAA23FB}"/>
              </a:ext>
            </a:extLst>
          </p:cNvPr>
          <p:cNvSpPr/>
          <p:nvPr/>
        </p:nvSpPr>
        <p:spPr>
          <a:xfrm>
            <a:off x="4494988" y="1644065"/>
            <a:ext cx="588623"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ran</a:t>
            </a:r>
          </a:p>
        </p:txBody>
      </p:sp>
      <p:sp>
        <p:nvSpPr>
          <p:cNvPr id="12" name="矩形 11"/>
          <p:cNvSpPr/>
          <p:nvPr/>
        </p:nvSpPr>
        <p:spPr>
          <a:xfrm>
            <a:off x="369391" y="322979"/>
            <a:ext cx="8027582"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c 	</a:t>
            </a:r>
            <a:r>
              <a:rPr lang="en-US" altLang="zh-TW" sz="2000" dirty="0">
                <a:latin typeface="Calibri" panose="020F0502020204030204" pitchFamily="34" charset="0"/>
              </a:rPr>
              <a:t>Read the sentences. Replace the words in bold with these words.</a:t>
            </a:r>
            <a:endParaRPr lang="zh-TW" altLang="en-US" sz="2000" dirty="0">
              <a:latin typeface="Calibri" panose="020F0502020204030204"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834440" y="858383"/>
            <a:ext cx="5613991" cy="413808"/>
          </a:xfrm>
          <a:prstGeom prst="rect">
            <a:avLst/>
          </a:prstGeom>
          <a:noFill/>
          <a:ln w="9525">
            <a:noFill/>
            <a:miter lim="800000"/>
            <a:headEnd/>
            <a:tailEnd/>
          </a:ln>
        </p:spPr>
      </p:pic>
      <p:sp>
        <p:nvSpPr>
          <p:cNvPr id="10" name="矩形 9">
            <a:extLst>
              <a:ext uri="{FF2B5EF4-FFF2-40B4-BE49-F238E27FC236}">
                <a16:creationId xmlns:a16="http://schemas.microsoft.com/office/drawing/2014/main" id="{EF22B241-C535-45C8-8EFE-C8376EAA23FB}"/>
              </a:ext>
            </a:extLst>
          </p:cNvPr>
          <p:cNvSpPr/>
          <p:nvPr/>
        </p:nvSpPr>
        <p:spPr>
          <a:xfrm>
            <a:off x="4270921" y="2372280"/>
            <a:ext cx="824265"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really</a:t>
            </a:r>
          </a:p>
        </p:txBody>
      </p:sp>
      <p:sp>
        <p:nvSpPr>
          <p:cNvPr id="11" name="矩形 10">
            <a:extLst>
              <a:ext uri="{FF2B5EF4-FFF2-40B4-BE49-F238E27FC236}">
                <a16:creationId xmlns:a16="http://schemas.microsoft.com/office/drawing/2014/main" id="{EF22B241-C535-45C8-8EFE-C8376EAA23FB}"/>
              </a:ext>
            </a:extLst>
          </p:cNvPr>
          <p:cNvSpPr/>
          <p:nvPr/>
        </p:nvSpPr>
        <p:spPr>
          <a:xfrm>
            <a:off x="5837199" y="2760005"/>
            <a:ext cx="553357"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got</a:t>
            </a:r>
          </a:p>
        </p:txBody>
      </p:sp>
      <p:sp>
        <p:nvSpPr>
          <p:cNvPr id="13" name="矩形 12">
            <a:extLst>
              <a:ext uri="{FF2B5EF4-FFF2-40B4-BE49-F238E27FC236}">
                <a16:creationId xmlns:a16="http://schemas.microsoft.com/office/drawing/2014/main" id="{EF22B241-C535-45C8-8EFE-C8376EAA23FB}"/>
              </a:ext>
            </a:extLst>
          </p:cNvPr>
          <p:cNvSpPr/>
          <p:nvPr/>
        </p:nvSpPr>
        <p:spPr>
          <a:xfrm>
            <a:off x="6374746" y="3138408"/>
            <a:ext cx="997389"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walked</a:t>
            </a:r>
          </a:p>
        </p:txBody>
      </p:sp>
      <p:sp>
        <p:nvSpPr>
          <p:cNvPr id="14" name="矩形 13">
            <a:extLst>
              <a:ext uri="{FF2B5EF4-FFF2-40B4-BE49-F238E27FC236}">
                <a16:creationId xmlns:a16="http://schemas.microsoft.com/office/drawing/2014/main" id="{EF22B241-C535-45C8-8EFE-C8376EAA23FB}"/>
              </a:ext>
            </a:extLst>
          </p:cNvPr>
          <p:cNvSpPr/>
          <p:nvPr/>
        </p:nvSpPr>
        <p:spPr>
          <a:xfrm>
            <a:off x="6482904" y="3564548"/>
            <a:ext cx="1252266" cy="369332"/>
          </a:xfrm>
          <a:prstGeom prst="rect">
            <a:avLst/>
          </a:prstGeom>
        </p:spPr>
        <p:txBody>
          <a:bodyPr wrap="none">
            <a:spAutoFit/>
          </a:bodyPr>
          <a:lstStyle/>
          <a:p>
            <a:r>
              <a:rPr lang="en-US" altLang="zh-TW" b="1" dirty="0">
                <a:solidFill>
                  <a:srgbClr val="FF0066"/>
                </a:solidFill>
                <a:latin typeface="Segoe Print" panose="02000600000000000000" pitchFamily="2" charset="0"/>
              </a:rPr>
              <a:t>fell down</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4502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Where do you think the best place to do the activities in Exercise 2 is?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3-p. 33</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3F2633EE-7264-4168-9BAE-286A6F0D6132}"/>
              </a:ext>
            </a:extLst>
          </p:cNvPr>
          <p:cNvSpPr/>
          <p:nvPr/>
        </p:nvSpPr>
        <p:spPr>
          <a:xfrm>
            <a:off x="662684" y="1082916"/>
            <a:ext cx="8297143" cy="2862322"/>
          </a:xfrm>
          <a:prstGeom prst="rect">
            <a:avLst/>
          </a:prstGeom>
        </p:spPr>
        <p:txBody>
          <a:bodyPr wrap="square">
            <a:spAutoFit/>
          </a:bodyPr>
          <a:lstStyle/>
          <a:p>
            <a:pPr>
              <a:spcBef>
                <a:spcPts val="300"/>
              </a:spcBef>
            </a:pPr>
            <a:r>
              <a:rPr lang="en-US" altLang="zh-TW" sz="1700" b="1" dirty="0">
                <a:solidFill>
                  <a:srgbClr val="FF0066"/>
                </a:solidFill>
                <a:latin typeface="Segoe Print" panose="02000600000000000000" pitchFamily="2" charset="0"/>
              </a:rPr>
              <a:t>EXAMPLE ANSWERS</a:t>
            </a:r>
          </a:p>
          <a:p>
            <a:pPr>
              <a:spcBef>
                <a:spcPts val="300"/>
              </a:spcBef>
            </a:pPr>
            <a:r>
              <a:rPr lang="en-US" altLang="zh-TW" sz="1700" b="1" dirty="0">
                <a:solidFill>
                  <a:srgbClr val="FF0066"/>
                </a:solidFill>
                <a:latin typeface="Segoe Print" panose="02000600000000000000" pitchFamily="2" charset="0"/>
              </a:rPr>
              <a:t>Jet-skiing and windsurfing are usually done on the sea (with some wind if you do windsurfing), diving is usually in the sea, and </a:t>
            </a:r>
            <a:r>
              <a:rPr lang="en-US" altLang="zh-TW" sz="1700" b="1" dirty="0" err="1">
                <a:solidFill>
                  <a:srgbClr val="FF0066"/>
                </a:solidFill>
                <a:latin typeface="Segoe Print" panose="02000600000000000000" pitchFamily="2" charset="0"/>
              </a:rPr>
              <a:t>snorkelling</a:t>
            </a:r>
            <a:r>
              <a:rPr lang="en-US" altLang="zh-TW" sz="1700" b="1" dirty="0">
                <a:solidFill>
                  <a:srgbClr val="FF0066"/>
                </a:solidFill>
                <a:latin typeface="Segoe Print" panose="02000600000000000000" pitchFamily="2" charset="0"/>
              </a:rPr>
              <a:t> is best done in a shallow, quiet sea where there are a lot of things to see under the water.</a:t>
            </a:r>
          </a:p>
          <a:p>
            <a:pPr>
              <a:spcBef>
                <a:spcPts val="300"/>
              </a:spcBef>
            </a:pPr>
            <a:r>
              <a:rPr lang="en-US" altLang="zh-TW" sz="1700" b="1" dirty="0">
                <a:solidFill>
                  <a:srgbClr val="FF0066"/>
                </a:solidFill>
                <a:latin typeface="Segoe Print" panose="02000600000000000000" pitchFamily="2" charset="0"/>
              </a:rPr>
              <a:t>Water-skiing can be on the sea, but is perhaps best done on a large lake.</a:t>
            </a:r>
          </a:p>
          <a:p>
            <a:pPr>
              <a:spcBef>
                <a:spcPts val="300"/>
              </a:spcBef>
            </a:pPr>
            <a:r>
              <a:rPr lang="en-US" altLang="zh-TW" sz="1700" b="1" dirty="0">
                <a:solidFill>
                  <a:srgbClr val="FF0066"/>
                </a:solidFill>
                <a:latin typeface="Segoe Print" panose="02000600000000000000" pitchFamily="2" charset="0"/>
              </a:rPr>
              <a:t>Rowing can be on a lake but is often on a long, wide river.</a:t>
            </a:r>
          </a:p>
          <a:p>
            <a:pPr>
              <a:spcBef>
                <a:spcPts val="300"/>
              </a:spcBef>
            </a:pPr>
            <a:r>
              <a:rPr lang="en-US" altLang="zh-TW" sz="1700" b="1" dirty="0">
                <a:solidFill>
                  <a:srgbClr val="FF0066"/>
                </a:solidFill>
                <a:latin typeface="Segoe Print" panose="02000600000000000000" pitchFamily="2" charset="0"/>
              </a:rPr>
              <a:t>Kayaking and rafting are popular on fast-flowing rivers, although kayaking can also be done on slower rivers, lakes and on the sea near the coast.</a:t>
            </a:r>
            <a:endParaRPr lang="zh-TW" altLang="en-US" sz="1700" b="1" dirty="0">
              <a:solidFill>
                <a:srgbClr val="FF0066"/>
              </a:solidFill>
              <a:latin typeface="Segoe Print" panose="02000600000000000000" pitchFamily="2" charset="0"/>
            </a:endParaRPr>
          </a:p>
        </p:txBody>
      </p:sp>
      <p:sp>
        <p:nvSpPr>
          <p:cNvPr id="5" name="矩形 4">
            <a:extLst>
              <a:ext uri="{FF2B5EF4-FFF2-40B4-BE49-F238E27FC236}">
                <a16:creationId xmlns:a16="http://schemas.microsoft.com/office/drawing/2014/main" id="{9BACD56F-9206-4FEC-80A6-E64B77EF611D}"/>
              </a:ext>
            </a:extLst>
          </p:cNvPr>
          <p:cNvSpPr/>
          <p:nvPr/>
        </p:nvSpPr>
        <p:spPr>
          <a:xfrm>
            <a:off x="304909" y="393574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Can you think of other sports and leisure activities connected with water? Do you do any of these activities? Where do you do them? Tell your partner.</a:t>
            </a:r>
            <a:endParaRPr lang="zh-TW" altLang="en-US" sz="2000" dirty="0">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8EBF03C1-BCC4-4D11-A1F6-7ADE2E7C6DC2}"/>
              </a:ext>
            </a:extLst>
          </p:cNvPr>
          <p:cNvSpPr/>
          <p:nvPr/>
        </p:nvSpPr>
        <p:spPr>
          <a:xfrm>
            <a:off x="1328593" y="5185832"/>
            <a:ext cx="7282008" cy="1138773"/>
          </a:xfrm>
          <a:prstGeom prst="rect">
            <a:avLst/>
          </a:prstGeom>
        </p:spPr>
        <p:txBody>
          <a:bodyPr wrap="square">
            <a:spAutoFit/>
          </a:bodyPr>
          <a:lstStyle/>
          <a:p>
            <a:r>
              <a:rPr lang="en-US" altLang="zh-TW" sz="1700" b="1" dirty="0">
                <a:solidFill>
                  <a:srgbClr val="FF0066"/>
                </a:solidFill>
                <a:latin typeface="Segoe Print" panose="02000600000000000000" pitchFamily="2" charset="0"/>
              </a:rPr>
              <a:t>EXAMPLE ANSWERS</a:t>
            </a:r>
          </a:p>
          <a:p>
            <a:r>
              <a:rPr lang="en-US" altLang="zh-TW" sz="1700" b="1" dirty="0">
                <a:solidFill>
                  <a:srgbClr val="FF0066"/>
                </a:solidFill>
                <a:latin typeface="Segoe Print" panose="02000600000000000000" pitchFamily="2" charset="0"/>
              </a:rPr>
              <a:t>Other sports and leisure activities connected with water:</a:t>
            </a:r>
          </a:p>
          <a:p>
            <a:r>
              <a:rPr lang="en-US" altLang="zh-TW" sz="1700" b="1" dirty="0">
                <a:solidFill>
                  <a:srgbClr val="FF0066"/>
                </a:solidFill>
                <a:latin typeface="Segoe Print" panose="02000600000000000000" pitchFamily="2" charset="0"/>
              </a:rPr>
              <a:t>swimming, surfing, water polo, sailing, wakeboarding, canoeing, dragon boat racing, </a:t>
            </a:r>
            <a:r>
              <a:rPr lang="en-US" altLang="zh-TW" sz="1700" b="1" dirty="0" err="1">
                <a:solidFill>
                  <a:srgbClr val="FF0066"/>
                </a:solidFill>
                <a:latin typeface="Segoe Print" panose="02000600000000000000" pitchFamily="2" charset="0"/>
              </a:rPr>
              <a:t>kitesurfing</a:t>
            </a:r>
            <a:r>
              <a:rPr lang="en-US" altLang="zh-TW" sz="1700" b="1" dirty="0">
                <a:solidFill>
                  <a:srgbClr val="FF0066"/>
                </a:solidFill>
                <a:latin typeface="Segoe Print" panose="02000600000000000000" pitchFamily="2" charset="0"/>
              </a:rPr>
              <a:t>, cave diving, fishing</a:t>
            </a:r>
          </a:p>
        </p:txBody>
      </p:sp>
      <p:sp>
        <p:nvSpPr>
          <p:cNvPr id="7" name="矩形 6">
            <a:extLst>
              <a:ext uri="{FF2B5EF4-FFF2-40B4-BE49-F238E27FC236}">
                <a16:creationId xmlns:a16="http://schemas.microsoft.com/office/drawing/2014/main" id="{D5B3BE15-99A8-4197-B2DF-69C0D10D434E}"/>
              </a:ext>
            </a:extLst>
          </p:cNvPr>
          <p:cNvSpPr/>
          <p:nvPr/>
        </p:nvSpPr>
        <p:spPr>
          <a:xfrm>
            <a:off x="662684" y="4687463"/>
            <a:ext cx="6457308" cy="400110"/>
          </a:xfrm>
          <a:prstGeom prst="rect">
            <a:avLst/>
          </a:prstGeom>
        </p:spPr>
        <p:txBody>
          <a:bodyPr wrap="square">
            <a:spAutoFit/>
          </a:bodyPr>
          <a:lstStyle/>
          <a:p>
            <a:r>
              <a:rPr lang="en-US" altLang="zh-TW" sz="2000" i="1" dirty="0">
                <a:solidFill>
                  <a:srgbClr val="0080FF"/>
                </a:solidFill>
                <a:latin typeface="Calibri" panose="020F0502020204030204" pitchFamily="34" charset="0"/>
              </a:rPr>
              <a:t>I go swimming in a lake near here but only in the summer.</a:t>
            </a:r>
            <a:endParaRPr lang="zh-TW" altLang="en-US" sz="2000" i="1" dirty="0">
              <a:solidFill>
                <a:srgbClr val="0080FF"/>
              </a:solidFill>
              <a:latin typeface="Calibri" panose="020F0502020204030204" pitchFamily="34" charset="0"/>
            </a:endParaRPr>
          </a:p>
        </p:txBody>
      </p:sp>
    </p:spTree>
    <p:extLst>
      <p:ext uri="{BB962C8B-B14F-4D97-AF65-F5344CB8AC3E}">
        <p14:creationId xmlns:p14="http://schemas.microsoft.com/office/powerpoint/2010/main"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284183"/>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Think about a recent weekend or one where something unusual happened. Make notes of the main events in your weekend. Then add notes with background information.</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294635" y="1692292"/>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Write a first draft of a blog post or other social media post about your weekend. Then look at the vocabulary you have used. Try to use interesting language in your post.</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id="{680614DA-D7FB-4EC4-9AFA-AA8DB6B4D328}"/>
              </a:ext>
            </a:extLst>
          </p:cNvPr>
          <p:cNvSpPr/>
          <p:nvPr/>
        </p:nvSpPr>
        <p:spPr>
          <a:xfrm>
            <a:off x="304909" y="3119979"/>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Use these questions to check your post.</a:t>
            </a:r>
            <a:endParaRPr lang="zh-TW" altLang="en-US" sz="2000" dirty="0">
              <a:latin typeface="Calibri" panose="020F0502020204030204" pitchFamily="34" charset="0"/>
            </a:endParaRPr>
          </a:p>
        </p:txBody>
      </p:sp>
      <p:sp>
        <p:nvSpPr>
          <p:cNvPr id="6" name="矩形 5">
            <a:extLst>
              <a:ext uri="{FF2B5EF4-FFF2-40B4-BE49-F238E27FC236}">
                <a16:creationId xmlns:a16="http://schemas.microsoft.com/office/drawing/2014/main" id="{31E6D677-D70B-49FF-A8AD-6ACD51BBE3FE}"/>
              </a:ext>
            </a:extLst>
          </p:cNvPr>
          <p:cNvSpPr/>
          <p:nvPr/>
        </p:nvSpPr>
        <p:spPr>
          <a:xfrm>
            <a:off x="294635" y="484411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Exchange posts. Can you suggest two more verbs or adjectives that your partner could use?</a:t>
            </a:r>
            <a:endParaRPr lang="zh-TW" altLang="en-US" sz="2000" dirty="0">
              <a:latin typeface="Calibri" panose="020F0502020204030204" pitchFamily="34" charset="0"/>
            </a:endParaRPr>
          </a:p>
        </p:txBody>
      </p:sp>
      <p:sp>
        <p:nvSpPr>
          <p:cNvPr id="7" name="矩形 6">
            <a:extLst>
              <a:ext uri="{FF2B5EF4-FFF2-40B4-BE49-F238E27FC236}">
                <a16:creationId xmlns:a16="http://schemas.microsoft.com/office/drawing/2014/main" id="{BEA65C33-F66B-44B2-AD42-3DE29A89CAEF}"/>
              </a:ext>
            </a:extLst>
          </p:cNvPr>
          <p:cNvSpPr/>
          <p:nvPr/>
        </p:nvSpPr>
        <p:spPr>
          <a:xfrm>
            <a:off x="666452" y="3625146"/>
            <a:ext cx="6549775" cy="784830"/>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 Have you used different past verb forms correctly?</a:t>
            </a:r>
          </a:p>
          <a:p>
            <a:pPr marL="363538" indent="-363538">
              <a:spcBef>
                <a:spcPts val="600"/>
              </a:spcBef>
            </a:pPr>
            <a:r>
              <a:rPr lang="en-US" altLang="zh-TW" sz="2000" dirty="0">
                <a:latin typeface="Calibri" panose="020F0502020204030204" pitchFamily="34" charset="0"/>
              </a:rPr>
              <a:t>• Have you used interesting vocabulary to tell the story?</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8186885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06536" y="2334715"/>
            <a:ext cx="4809750"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Look at the photo and the caption. Then read the information. Would you like to do this kind of trip? Why? / Why not?</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06937" y="1681539"/>
            <a:ext cx="839562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Before you watch</a:t>
            </a:r>
            <a:endParaRPr lang="zh-TW" altLang="en-US" sz="3200" dirty="0">
              <a:solidFill>
                <a:srgbClr val="E60000"/>
              </a:solidFill>
              <a:latin typeface="Calibri" panose="020F0502020204030204" pitchFamily="34" charset="0"/>
            </a:endParaRPr>
          </a:p>
        </p:txBody>
      </p:sp>
      <p:grpSp>
        <p:nvGrpSpPr>
          <p:cNvPr id="19" name="群組 18">
            <a:extLst>
              <a:ext uri="{FF2B5EF4-FFF2-40B4-BE49-F238E27FC236}">
                <a16:creationId xmlns:a16="http://schemas.microsoft.com/office/drawing/2014/main" id="{3E91A1CB-4D90-4C1D-8CE8-2F85AE0E9924}"/>
              </a:ext>
            </a:extLst>
          </p:cNvPr>
          <p:cNvGrpSpPr/>
          <p:nvPr/>
        </p:nvGrpSpPr>
        <p:grpSpPr>
          <a:xfrm>
            <a:off x="8091348" y="247289"/>
            <a:ext cx="828000" cy="828000"/>
            <a:chOff x="5059555" y="183493"/>
            <a:chExt cx="828000" cy="828000"/>
          </a:xfrm>
        </p:grpSpPr>
        <p:sp>
          <p:nvSpPr>
            <p:cNvPr id="6" name="矩形: 圓角 5">
              <a:extLst>
                <a:ext uri="{FF2B5EF4-FFF2-40B4-BE49-F238E27FC236}">
                  <a16:creationId xmlns:a16="http://schemas.microsoft.com/office/drawing/2014/main" id="{E124ADD5-DFF1-4124-8979-EA3D88E27C1A}"/>
                </a:ext>
              </a:extLst>
            </p:cNvPr>
            <p:cNvSpPr/>
            <p:nvPr/>
          </p:nvSpPr>
          <p:spPr>
            <a:xfrm>
              <a:off x="5181600" y="450194"/>
              <a:ext cx="413655" cy="3156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梯形 10">
              <a:extLst>
                <a:ext uri="{FF2B5EF4-FFF2-40B4-BE49-F238E27FC236}">
                  <a16:creationId xmlns:a16="http://schemas.microsoft.com/office/drawing/2014/main" id="{4C53D06B-F6BC-4281-B06C-E78C64DB2B08}"/>
                </a:ext>
              </a:extLst>
            </p:cNvPr>
            <p:cNvSpPr/>
            <p:nvPr/>
          </p:nvSpPr>
          <p:spPr>
            <a:xfrm rot="16200000">
              <a:off x="5597999" y="512681"/>
              <a:ext cx="238602" cy="170255"/>
            </a:xfrm>
            <a:prstGeom prst="trapezoid">
              <a:avLst>
                <a:gd name="adj" fmla="val 279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A749373A-0F78-499D-B972-CC253775922E}"/>
                </a:ext>
              </a:extLst>
            </p:cNvPr>
            <p:cNvSpPr/>
            <p:nvPr/>
          </p:nvSpPr>
          <p:spPr>
            <a:xfrm>
              <a:off x="5059555" y="183493"/>
              <a:ext cx="828000" cy="82800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矩形 14">
            <a:extLst>
              <a:ext uri="{FF2B5EF4-FFF2-40B4-BE49-F238E27FC236}">
                <a16:creationId xmlns:a16="http://schemas.microsoft.com/office/drawing/2014/main" id="{AE593240-47B2-49C6-9842-FB4F96487C44}"/>
              </a:ext>
            </a:extLst>
          </p:cNvPr>
          <p:cNvSpPr/>
          <p:nvPr/>
        </p:nvSpPr>
        <p:spPr>
          <a:xfrm>
            <a:off x="5449495" y="1717664"/>
            <a:ext cx="3457904"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Amber </a:t>
            </a:r>
            <a:r>
              <a:rPr lang="en-US" altLang="zh-TW" sz="1600" dirty="0" err="1">
                <a:solidFill>
                  <a:schemeClr val="tx1">
                    <a:lumMod val="85000"/>
                    <a:lumOff val="15000"/>
                  </a:schemeClr>
                </a:solidFill>
                <a:latin typeface="Corbel" panose="020B0503020204020204" pitchFamily="34" charset="0"/>
              </a:rPr>
              <a:t>Valenti</a:t>
            </a:r>
            <a:r>
              <a:rPr lang="en-US" altLang="zh-TW" sz="1600" dirty="0">
                <a:solidFill>
                  <a:schemeClr val="tx1">
                    <a:lumMod val="85000"/>
                    <a:lumOff val="15000"/>
                  </a:schemeClr>
                </a:solidFill>
                <a:latin typeface="Corbel" panose="020B0503020204020204" pitchFamily="34" charset="0"/>
              </a:rPr>
              <a:t> and some of her team on their trip down the Amur River</a:t>
            </a:r>
            <a:endParaRPr lang="zh-TW" altLang="en-US" sz="1600" dirty="0">
              <a:solidFill>
                <a:schemeClr val="tx1">
                  <a:lumMod val="85000"/>
                  <a:lumOff val="15000"/>
                </a:schemeClr>
              </a:solidFill>
              <a:latin typeface="Corbel" panose="020B0503020204020204"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5469658" y="2316012"/>
            <a:ext cx="3674342" cy="2622098"/>
          </a:xfrm>
          <a:prstGeom prst="rect">
            <a:avLst/>
          </a:prstGeom>
          <a:noFill/>
          <a:ln w="9525">
            <a:noFill/>
            <a:miter lim="800000"/>
            <a:headEnd/>
            <a:tailEnd/>
          </a:ln>
        </p:spPr>
      </p:pic>
      <p:sp>
        <p:nvSpPr>
          <p:cNvPr id="17" name="矩形 16"/>
          <p:cNvSpPr/>
          <p:nvPr/>
        </p:nvSpPr>
        <p:spPr>
          <a:xfrm>
            <a:off x="682619" y="3841436"/>
            <a:ext cx="8224780" cy="2246769"/>
          </a:xfrm>
          <a:prstGeom prst="rect">
            <a:avLst/>
          </a:prstGeom>
        </p:spPr>
        <p:txBody>
          <a:bodyPr wrap="square">
            <a:spAutoFit/>
          </a:bodyPr>
          <a:lstStyle/>
          <a:p>
            <a:r>
              <a:rPr lang="en-US" altLang="zh-TW" sz="2000" dirty="0">
                <a:latin typeface="Calibri" panose="020F0502020204030204" pitchFamily="34" charset="0"/>
              </a:rPr>
              <a:t>Amber </a:t>
            </a:r>
            <a:r>
              <a:rPr lang="en-US" altLang="zh-TW" sz="2000" dirty="0" err="1">
                <a:latin typeface="Calibri" panose="020F0502020204030204" pitchFamily="34" charset="0"/>
              </a:rPr>
              <a:t>Valenti</a:t>
            </a:r>
            <a:r>
              <a:rPr lang="en-US" altLang="zh-TW" sz="2000" dirty="0">
                <a:latin typeface="Calibri" panose="020F0502020204030204" pitchFamily="34" charset="0"/>
              </a:rPr>
              <a:t> was the leader of a kayak trip </a:t>
            </a:r>
          </a:p>
          <a:p>
            <a:r>
              <a:rPr lang="en-US" altLang="zh-TW" sz="2000" dirty="0">
                <a:latin typeface="Calibri" panose="020F0502020204030204" pitchFamily="34" charset="0"/>
              </a:rPr>
              <a:t>down the Amur River in Mongolia, Russia </a:t>
            </a:r>
          </a:p>
          <a:p>
            <a:r>
              <a:rPr lang="en-US" altLang="zh-TW" sz="2000" dirty="0">
                <a:latin typeface="Calibri" panose="020F0502020204030204" pitchFamily="34" charset="0"/>
              </a:rPr>
              <a:t>and China. The river is one of few major </a:t>
            </a:r>
          </a:p>
          <a:p>
            <a:r>
              <a:rPr lang="en-US" altLang="zh-TW" sz="2000" dirty="0">
                <a:latin typeface="Calibri" panose="020F0502020204030204" pitchFamily="34" charset="0"/>
              </a:rPr>
              <a:t>rivers that flow from their start to the sea </a:t>
            </a:r>
          </a:p>
          <a:p>
            <a:r>
              <a:rPr lang="en-US" altLang="zh-TW" sz="2000" dirty="0">
                <a:latin typeface="Calibri" panose="020F0502020204030204" pitchFamily="34" charset="0"/>
              </a:rPr>
              <a:t>without dams or reservoirs. The Amur River begins in Mongolia and part of its 2,800 </a:t>
            </a:r>
            <a:r>
              <a:rPr lang="en-US" altLang="zh-TW" sz="2000" dirty="0" err="1">
                <a:latin typeface="Calibri" panose="020F0502020204030204" pitchFamily="34" charset="0"/>
              </a:rPr>
              <a:t>kilometres</a:t>
            </a:r>
            <a:r>
              <a:rPr lang="en-US" altLang="zh-TW" sz="2000" dirty="0">
                <a:latin typeface="Calibri" panose="020F0502020204030204" pitchFamily="34" charset="0"/>
              </a:rPr>
              <a:t> marks the border between Russia and China. The trip took two months to complete.</a:t>
            </a:r>
            <a:endParaRPr lang="zh-TW" altLang="en-US" sz="2000" dirty="0">
              <a:latin typeface="Calibri" panose="020F0502020204030204" pitchFamily="34" charset="0"/>
            </a:endParaRPr>
          </a:p>
        </p:txBody>
      </p:sp>
      <p:sp>
        <p:nvSpPr>
          <p:cNvPr id="14" name="矩形 13">
            <a:extLst>
              <a:ext uri="{FF2B5EF4-FFF2-40B4-BE49-F238E27FC236}">
                <a16:creationId xmlns:a16="http://schemas.microsoft.com/office/drawing/2014/main" id="{F603BB88-C2B2-4CA1-B038-CC0596D95D96}"/>
              </a:ext>
            </a:extLst>
          </p:cNvPr>
          <p:cNvSpPr/>
          <p:nvPr/>
        </p:nvSpPr>
        <p:spPr>
          <a:xfrm>
            <a:off x="879726" y="71931"/>
            <a:ext cx="7696200" cy="1692771"/>
          </a:xfrm>
          <a:prstGeom prst="rect">
            <a:avLst/>
          </a:prstGeom>
        </p:spPr>
        <p:txBody>
          <a:bodyPr wrap="square">
            <a:spAutoFit/>
          </a:bodyPr>
          <a:lstStyle/>
          <a:p>
            <a:pPr marL="719138" indent="-719138"/>
            <a:r>
              <a:rPr lang="en-US" altLang="zh-TW" sz="5200" b="1" dirty="0">
                <a:solidFill>
                  <a:srgbClr val="E60000"/>
                </a:solidFill>
                <a:latin typeface="Calibri" panose="020F0502020204030204" pitchFamily="34" charset="0"/>
                <a:cs typeface="Calibri" panose="020F0502020204030204" pitchFamily="34" charset="0"/>
              </a:rPr>
              <a:t>3f</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Four women and a wild river</a:t>
            </a:r>
            <a:endParaRPr lang="zh-TW" altLang="en-US" sz="5200" dirty="0">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EEEDC5DB-46D9-475F-B27D-6242B7A24282}"/>
              </a:ext>
            </a:extLst>
          </p:cNvPr>
          <p:cNvSpPr/>
          <p:nvPr/>
        </p:nvSpPr>
        <p:spPr>
          <a:xfrm>
            <a:off x="5401982" y="5809501"/>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p14="http://schemas.microsoft.com/office/powerpoint/2010/main" val="168492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E7AC57-2069-44E7-854E-596BAE2768B4}"/>
              </a:ext>
            </a:extLst>
          </p:cNvPr>
          <p:cNvSpPr/>
          <p:nvPr/>
        </p:nvSpPr>
        <p:spPr>
          <a:xfrm>
            <a:off x="445493" y="1021756"/>
            <a:ext cx="8328117" cy="218521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Possible reasons for doing the trip: exciting, challenging, seeing the world, having an adventure, learning new skills, learning about new cultures</a:t>
            </a:r>
          </a:p>
          <a:p>
            <a:pPr>
              <a:spcBef>
                <a:spcPts val="600"/>
              </a:spcBef>
            </a:pPr>
            <a:r>
              <a:rPr lang="en-US" altLang="zh-TW" b="1" dirty="0">
                <a:solidFill>
                  <a:srgbClr val="FF0066"/>
                </a:solidFill>
                <a:latin typeface="Segoe Print" panose="02000600000000000000" pitchFamily="2" charset="0"/>
              </a:rPr>
              <a:t>Possible reasons for not doing it: dangerous, long time away from home, difficult conditions to live in, need to be adventurous and strong and athletic</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CC753686-DF14-40E7-AD7F-BDDEC4CAFCC1}"/>
              </a:ext>
            </a:extLst>
          </p:cNvPr>
          <p:cNvSpPr/>
          <p:nvPr/>
        </p:nvSpPr>
        <p:spPr>
          <a:xfrm>
            <a:off x="463424" y="511313"/>
            <a:ext cx="6416991"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Exercise 1</a:t>
            </a:r>
          </a:p>
        </p:txBody>
      </p:sp>
    </p:spTree>
    <p:extLst>
      <p:ext uri="{BB962C8B-B14F-4D97-AF65-F5344CB8AC3E}">
        <p14:creationId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5E56244-0673-4317-A45D-FF8041ECA4A1}"/>
              </a:ext>
            </a:extLst>
          </p:cNvPr>
          <p:cNvSpPr/>
          <p:nvPr/>
        </p:nvSpPr>
        <p:spPr>
          <a:xfrm>
            <a:off x="304909" y="288068"/>
            <a:ext cx="8489132"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Key vocabulary</a:t>
            </a:r>
            <a:endParaRPr lang="zh-TW" altLang="en-US" sz="2000" b="1" i="1" dirty="0">
              <a:solidFill>
                <a:srgbClr val="E60000"/>
              </a:solidFill>
              <a:latin typeface="Calibri" panose="020F0502020204030204" pitchFamily="34" charset="0"/>
              <a:cs typeface="Calibri" panose="020F0502020204030204" pitchFamily="34" charset="0"/>
            </a:endParaRPr>
          </a:p>
        </p:txBody>
      </p:sp>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02EBC5AD-8321-4D63-B7C5-A42D80958680}"/>
              </a:ext>
            </a:extLst>
          </p:cNvPr>
          <p:cNvSpPr/>
          <p:nvPr/>
        </p:nvSpPr>
        <p:spPr>
          <a:xfrm>
            <a:off x="304794" y="81351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cs typeface="Calibri" panose="020F0502020204030204" pitchFamily="34" charset="0"/>
              </a:rPr>
              <a:t>Read the sentences. The words in bold are used in the video. Guess the meaning of the words.</a:t>
            </a:r>
          </a:p>
        </p:txBody>
      </p:sp>
      <p:sp>
        <p:nvSpPr>
          <p:cNvPr id="4" name="矩形 3">
            <a:extLst>
              <a:ext uri="{FF2B5EF4-FFF2-40B4-BE49-F238E27FC236}">
                <a16:creationId xmlns:a16="http://schemas.microsoft.com/office/drawing/2014/main" id="{BF3C70E5-C2ED-4583-8EF1-B3DD59CDF2BC}"/>
              </a:ext>
            </a:extLst>
          </p:cNvPr>
          <p:cNvSpPr/>
          <p:nvPr/>
        </p:nvSpPr>
        <p:spPr>
          <a:xfrm>
            <a:off x="653086" y="1674505"/>
            <a:ext cx="8116390" cy="2631490"/>
          </a:xfrm>
          <a:prstGeom prst="rect">
            <a:avLst/>
          </a:prstGeom>
        </p:spPr>
        <p:txBody>
          <a:bodyPr wrap="square">
            <a:spAutoFit/>
          </a:bodyPr>
          <a:lstStyle/>
          <a:p>
            <a:pPr marL="360363" indent="-360363">
              <a:spcBef>
                <a:spcPts val="600"/>
              </a:spcBef>
            </a:pPr>
            <a:r>
              <a:rPr lang="en-US" altLang="zh-TW" sz="2000" dirty="0"/>
              <a:t>1 	The </a:t>
            </a:r>
            <a:r>
              <a:rPr lang="en-US" altLang="zh-TW" sz="2000" b="1" dirty="0"/>
              <a:t>concept </a:t>
            </a:r>
            <a:r>
              <a:rPr lang="en-US" altLang="zh-TW" sz="2000" dirty="0"/>
              <a:t>of the new TV show is to explain how everyday objects work.</a:t>
            </a:r>
          </a:p>
          <a:p>
            <a:pPr marL="360363" indent="-360363">
              <a:spcBef>
                <a:spcPts val="600"/>
              </a:spcBef>
            </a:pPr>
            <a:r>
              <a:rPr lang="en-US" altLang="zh-TW" sz="2000" dirty="0"/>
              <a:t>2 	We’ve found a </a:t>
            </a:r>
            <a:r>
              <a:rPr lang="en-US" altLang="zh-TW" sz="2000" b="1" dirty="0"/>
              <a:t>sponsor </a:t>
            </a:r>
            <a:r>
              <a:rPr lang="en-US" altLang="zh-TW" sz="2000" dirty="0"/>
              <a:t>to give us most of the money we need for our expedition.</a:t>
            </a:r>
          </a:p>
          <a:p>
            <a:pPr marL="360363" indent="-360363">
              <a:spcBef>
                <a:spcPts val="600"/>
              </a:spcBef>
            </a:pPr>
            <a:r>
              <a:rPr lang="en-US" altLang="zh-TW" sz="2000" dirty="0"/>
              <a:t>3 	The most </a:t>
            </a:r>
            <a:r>
              <a:rPr lang="en-US" altLang="zh-TW" sz="2000" b="1" dirty="0"/>
              <a:t>memorable </a:t>
            </a:r>
            <a:r>
              <a:rPr lang="en-US" altLang="zh-TW" sz="2000" dirty="0"/>
              <a:t>holiday I’ve ever had was in China.</a:t>
            </a:r>
          </a:p>
          <a:p>
            <a:pPr marL="360363" indent="-360363">
              <a:spcBef>
                <a:spcPts val="600"/>
              </a:spcBef>
            </a:pPr>
            <a:r>
              <a:rPr lang="en-US" altLang="zh-TW" sz="2000" dirty="0"/>
              <a:t>4 	I’m </a:t>
            </a:r>
            <a:r>
              <a:rPr lang="en-US" altLang="zh-TW" sz="2000" b="1" dirty="0"/>
              <a:t>passionate </a:t>
            </a:r>
            <a:r>
              <a:rPr lang="en-US" altLang="zh-TW" sz="2000" dirty="0"/>
              <a:t>about my hobby playing drums in a band.</a:t>
            </a:r>
          </a:p>
          <a:p>
            <a:pPr marL="360363" indent="-360363">
              <a:spcBef>
                <a:spcPts val="600"/>
              </a:spcBef>
            </a:pPr>
            <a:r>
              <a:rPr lang="en-US" altLang="zh-TW" sz="2000" dirty="0"/>
              <a:t>5 	</a:t>
            </a:r>
            <a:r>
              <a:rPr lang="en-US" altLang="zh-TW" sz="2000" b="1" dirty="0"/>
              <a:t>Conservation</a:t>
            </a:r>
            <a:r>
              <a:rPr lang="en-US" altLang="zh-TW" sz="2000" dirty="0"/>
              <a:t> is a big part of the work of the World Wildlife Fund.</a:t>
            </a:r>
          </a:p>
          <a:p>
            <a:pPr marL="360363" indent="-360363">
              <a:spcBef>
                <a:spcPts val="600"/>
              </a:spcBef>
            </a:pPr>
            <a:r>
              <a:rPr lang="en-US" altLang="zh-TW" sz="2000" dirty="0"/>
              <a:t>6 	The most enjoyable </a:t>
            </a:r>
            <a:r>
              <a:rPr lang="en-US" altLang="zh-TW" sz="2000" b="1" dirty="0"/>
              <a:t>aspect </a:t>
            </a:r>
            <a:r>
              <a:rPr lang="en-US" altLang="zh-TW" sz="2000" dirty="0"/>
              <a:t>of my job is meeting new people.</a:t>
            </a:r>
            <a:endParaRPr lang="zh-TW" altLang="en-US" sz="2000" dirty="0"/>
          </a:p>
        </p:txBody>
      </p:sp>
    </p:spTree>
    <p:extLst>
      <p:ext uri="{BB962C8B-B14F-4D97-AF65-F5344CB8AC3E}">
        <p14:creationId xmlns:p14="http://schemas.microsoft.com/office/powerpoint/2010/main" val="1974752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5E56244-0673-4317-A45D-FF8041ECA4A1}"/>
              </a:ext>
            </a:extLst>
          </p:cNvPr>
          <p:cNvSpPr/>
          <p:nvPr/>
        </p:nvSpPr>
        <p:spPr>
          <a:xfrm>
            <a:off x="304909" y="288068"/>
            <a:ext cx="8489132"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b 	</a:t>
            </a:r>
            <a:r>
              <a:rPr lang="en-US" altLang="zh-TW" sz="2000" dirty="0">
                <a:latin typeface="Calibri" panose="020F0502020204030204" pitchFamily="34" charset="0"/>
              </a:rPr>
              <a:t>Match the words in bold in Exercise 2a with these definitions.</a:t>
            </a:r>
          </a:p>
        </p:txBody>
      </p:sp>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4" name="矩形 3">
            <a:extLst>
              <a:ext uri="{FF2B5EF4-FFF2-40B4-BE49-F238E27FC236}">
                <a16:creationId xmlns:a16="http://schemas.microsoft.com/office/drawing/2014/main" id="{BF3C70E5-C2ED-4583-8EF1-B3DD59CDF2BC}"/>
              </a:ext>
            </a:extLst>
          </p:cNvPr>
          <p:cNvSpPr/>
          <p:nvPr/>
        </p:nvSpPr>
        <p:spPr>
          <a:xfrm>
            <a:off x="667262" y="883395"/>
            <a:ext cx="8116390"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difficult to forget</a:t>
            </a:r>
          </a:p>
          <a:p>
            <a:pPr marL="363538" indent="-363538">
              <a:spcBef>
                <a:spcPts val="600"/>
              </a:spcBef>
            </a:pPr>
            <a:r>
              <a:rPr lang="en-US" altLang="zh-TW" sz="2000" dirty="0">
                <a:latin typeface="Calibri" panose="020F0502020204030204" pitchFamily="34" charset="0"/>
              </a:rPr>
              <a:t>b 	having strong feelings about something</a:t>
            </a:r>
          </a:p>
          <a:p>
            <a:pPr marL="363538" indent="-363538">
              <a:spcBef>
                <a:spcPts val="600"/>
              </a:spcBef>
            </a:pPr>
            <a:r>
              <a:rPr lang="en-US" altLang="zh-TW" sz="2000" dirty="0">
                <a:latin typeface="Calibri" panose="020F0502020204030204" pitchFamily="34" charset="0"/>
              </a:rPr>
              <a:t>c 	idea</a:t>
            </a:r>
          </a:p>
          <a:p>
            <a:pPr marL="363538" indent="-363538">
              <a:spcBef>
                <a:spcPts val="600"/>
              </a:spcBef>
            </a:pPr>
            <a:r>
              <a:rPr lang="en-US" altLang="zh-TW" sz="2000" dirty="0">
                <a:latin typeface="Calibri" panose="020F0502020204030204" pitchFamily="34" charset="0"/>
              </a:rPr>
              <a:t>d 	one part of a problem or situation</a:t>
            </a:r>
          </a:p>
          <a:p>
            <a:pPr marL="363538" indent="-363538">
              <a:spcBef>
                <a:spcPts val="600"/>
              </a:spcBef>
            </a:pPr>
            <a:r>
              <a:rPr lang="en-US" altLang="zh-TW" sz="2000" dirty="0">
                <a:latin typeface="Calibri" panose="020F0502020204030204" pitchFamily="34" charset="0"/>
              </a:rPr>
              <a:t>e 	someone who supports people’s activities with money, equipment, etc.</a:t>
            </a:r>
          </a:p>
          <a:p>
            <a:pPr marL="363538" indent="-363538">
              <a:spcBef>
                <a:spcPts val="600"/>
              </a:spcBef>
            </a:pPr>
            <a:r>
              <a:rPr lang="en-US" altLang="zh-TW" sz="2000" dirty="0">
                <a:latin typeface="Calibri" panose="020F0502020204030204" pitchFamily="34" charset="0"/>
              </a:rPr>
              <a:t>f 	the protection of natural places, plants and animals</a:t>
            </a:r>
            <a:endParaRPr lang="zh-TW" altLang="en-US" sz="2000" dirty="0">
              <a:latin typeface="Calibri" panose="020F0502020204030204" pitchFamily="34" charset="0"/>
            </a:endParaRPr>
          </a:p>
        </p:txBody>
      </p:sp>
      <p:sp>
        <p:nvSpPr>
          <p:cNvPr id="22" name="矩形 21">
            <a:extLst>
              <a:ext uri="{FF2B5EF4-FFF2-40B4-BE49-F238E27FC236}">
                <a16:creationId xmlns:a16="http://schemas.microsoft.com/office/drawing/2014/main" id="{03C82D57-04A2-4803-8D20-409C31D5ABF4}"/>
              </a:ext>
            </a:extLst>
          </p:cNvPr>
          <p:cNvSpPr/>
          <p:nvPr/>
        </p:nvSpPr>
        <p:spPr>
          <a:xfrm>
            <a:off x="388379" y="933297"/>
            <a:ext cx="352982" cy="2246769"/>
          </a:xfrm>
          <a:prstGeom prst="rect">
            <a:avLst/>
          </a:prstGeom>
        </p:spPr>
        <p:txBody>
          <a:bodyPr wrap="none">
            <a:spAutoFit/>
          </a:bodyPr>
          <a:lstStyle/>
          <a:p>
            <a:pPr>
              <a:lnSpc>
                <a:spcPts val="2300"/>
              </a:lnSpc>
              <a:spcBef>
                <a:spcPts val="600"/>
              </a:spcBef>
            </a:pPr>
            <a:r>
              <a:rPr lang="en-US" altLang="zh-TW" b="1" dirty="0">
                <a:solidFill>
                  <a:srgbClr val="FF0066"/>
                </a:solidFill>
                <a:latin typeface="Segoe Print" panose="02000600000000000000" pitchFamily="2" charset="0"/>
              </a:rPr>
              <a:t>3</a:t>
            </a:r>
          </a:p>
          <a:p>
            <a:pPr>
              <a:lnSpc>
                <a:spcPts val="2300"/>
              </a:lnSpc>
              <a:spcBef>
                <a:spcPts val="600"/>
              </a:spcBef>
            </a:pPr>
            <a:r>
              <a:rPr lang="en-US" altLang="zh-TW" b="1" dirty="0">
                <a:solidFill>
                  <a:srgbClr val="FF0066"/>
                </a:solidFill>
                <a:latin typeface="Segoe Print" panose="02000600000000000000" pitchFamily="2" charset="0"/>
              </a:rPr>
              <a:t>4</a:t>
            </a:r>
          </a:p>
          <a:p>
            <a:pPr>
              <a:lnSpc>
                <a:spcPts val="2300"/>
              </a:lnSpc>
              <a:spcBef>
                <a:spcPts val="600"/>
              </a:spcBef>
            </a:pPr>
            <a:r>
              <a:rPr lang="en-US" altLang="zh-TW" b="1" dirty="0">
                <a:solidFill>
                  <a:srgbClr val="FF0066"/>
                </a:solidFill>
                <a:latin typeface="Segoe Print" panose="02000600000000000000" pitchFamily="2" charset="0"/>
              </a:rPr>
              <a:t>1</a:t>
            </a:r>
          </a:p>
          <a:p>
            <a:pPr>
              <a:lnSpc>
                <a:spcPts val="2300"/>
              </a:lnSpc>
              <a:spcBef>
                <a:spcPts val="600"/>
              </a:spcBef>
            </a:pPr>
            <a:r>
              <a:rPr lang="en-US" altLang="zh-TW" b="1" dirty="0">
                <a:solidFill>
                  <a:srgbClr val="FF0066"/>
                </a:solidFill>
                <a:latin typeface="Segoe Print" panose="02000600000000000000" pitchFamily="2" charset="0"/>
              </a:rPr>
              <a:t>6</a:t>
            </a:r>
          </a:p>
          <a:p>
            <a:pPr>
              <a:lnSpc>
                <a:spcPts val="2300"/>
              </a:lnSpc>
              <a:spcBef>
                <a:spcPts val="600"/>
              </a:spcBef>
            </a:pPr>
            <a:r>
              <a:rPr lang="en-US" altLang="zh-TW" b="1" dirty="0">
                <a:solidFill>
                  <a:srgbClr val="FF0066"/>
                </a:solidFill>
                <a:latin typeface="Segoe Print" panose="02000600000000000000" pitchFamily="2" charset="0"/>
              </a:rPr>
              <a:t>2</a:t>
            </a:r>
          </a:p>
          <a:p>
            <a:pPr>
              <a:lnSpc>
                <a:spcPts val="2300"/>
              </a:lnSpc>
              <a:spcBef>
                <a:spcPts val="600"/>
              </a:spcBef>
            </a:pPr>
            <a:r>
              <a:rPr lang="en-US" altLang="zh-TW" b="1" dirty="0">
                <a:solidFill>
                  <a:srgbClr val="FF0066"/>
                </a:solidFill>
                <a:latin typeface="Segoe Print" panose="02000600000000000000" pitchFamily="2" charset="0"/>
              </a:rPr>
              <a:t>5</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97475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wipe(left)">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wipe(left)">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wipe(left)">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wipe(left)">
                                      <p:cBhvr>
                                        <p:cTn id="27" dur="500"/>
                                        <p:tgtEl>
                                          <p:spTgt spid="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wipe(left)">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930326"/>
            <a:ext cx="857783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whole video. Which of these words do you think describe the experience the women had? Give reasons for your answers.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While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15" name="矩形 14">
            <a:extLst>
              <a:ext uri="{FF2B5EF4-FFF2-40B4-BE49-F238E27FC236}">
                <a16:creationId xmlns:a16="http://schemas.microsoft.com/office/drawing/2014/main" id="{254F8CF1-C768-4165-B7F9-10E3ED68027D}"/>
              </a:ext>
            </a:extLst>
          </p:cNvPr>
          <p:cNvSpPr/>
          <p:nvPr/>
        </p:nvSpPr>
        <p:spPr>
          <a:xfrm>
            <a:off x="294635" y="2894355"/>
            <a:ext cx="857783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t>Watch the first part of the video (0.00–0.45) again. Complete the sentences with the information you hear.</a:t>
            </a:r>
            <a:endParaRPr lang="zh-TW" altLang="en-US" sz="2000" dirty="0">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id="{3CB1366E-FB89-464C-89AF-D538BB41E3A3}"/>
              </a:ext>
            </a:extLst>
          </p:cNvPr>
          <p:cNvSpPr/>
          <p:nvPr/>
        </p:nvSpPr>
        <p:spPr>
          <a:xfrm>
            <a:off x="684931" y="2278262"/>
            <a:ext cx="787344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All four words are possible depending on the students‘ opinion.</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BF6ED7AE-4352-42AB-A9DB-3F29808366DA}"/>
              </a:ext>
            </a:extLst>
          </p:cNvPr>
          <p:cNvSpPr/>
          <p:nvPr/>
        </p:nvSpPr>
        <p:spPr>
          <a:xfrm>
            <a:off x="698086" y="4984888"/>
            <a:ext cx="6322787" cy="1077218"/>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1 bring the story back to their communities</a:t>
            </a:r>
          </a:p>
          <a:p>
            <a:pPr>
              <a:spcBef>
                <a:spcPts val="600"/>
              </a:spcBef>
            </a:pPr>
            <a:r>
              <a:rPr lang="en-US" altLang="zh-TW" b="1" dirty="0">
                <a:solidFill>
                  <a:srgbClr val="FF0066"/>
                </a:solidFill>
                <a:latin typeface="Segoe Print" panose="02000600000000000000" pitchFamily="2" charset="0"/>
              </a:rPr>
              <a:t>2 all women</a:t>
            </a:r>
          </a:p>
          <a:p>
            <a:pPr>
              <a:spcBef>
                <a:spcPts val="600"/>
              </a:spcBef>
            </a:pPr>
            <a:r>
              <a:rPr lang="en-US" altLang="zh-TW" b="1" dirty="0">
                <a:solidFill>
                  <a:srgbClr val="FF0066"/>
                </a:solidFill>
                <a:latin typeface="Segoe Print" panose="02000600000000000000" pitchFamily="2" charset="0"/>
              </a:rPr>
              <a:t>3 sponsors</a:t>
            </a:r>
            <a:endParaRPr lang="zh-TW" altLang="en-US" b="1" dirty="0">
              <a:solidFill>
                <a:srgbClr val="FF0066"/>
              </a:solidFill>
              <a:latin typeface="Segoe Print" panose="02000600000000000000" pitchFamily="2" charset="0"/>
            </a:endParaRPr>
          </a:p>
        </p:txBody>
      </p:sp>
      <p:pic>
        <p:nvPicPr>
          <p:cNvPr id="1026" name="Picture 2"/>
          <p:cNvPicPr>
            <a:picLocks noChangeAspect="1" noChangeArrowheads="1"/>
          </p:cNvPicPr>
          <p:nvPr/>
        </p:nvPicPr>
        <p:blipFill>
          <a:blip r:embed="rId2" cstate="print"/>
          <a:srcRect/>
          <a:stretch>
            <a:fillRect/>
          </a:stretch>
        </p:blipFill>
        <p:spPr bwMode="auto">
          <a:xfrm>
            <a:off x="760836" y="1782474"/>
            <a:ext cx="5200125" cy="334817"/>
          </a:xfrm>
          <a:prstGeom prst="rect">
            <a:avLst/>
          </a:prstGeom>
          <a:noFill/>
          <a:ln w="9525">
            <a:noFill/>
            <a:miter lim="800000"/>
            <a:headEnd/>
            <a:tailEnd/>
          </a:ln>
        </p:spPr>
      </p:pic>
      <p:pic>
        <p:nvPicPr>
          <p:cNvPr id="1027" name="Picture 3">
            <a:hlinkClick r:id="rId3" action="ppaction://hlinkfile"/>
          </p:cNvPr>
          <p:cNvPicPr>
            <a:picLocks noChangeAspect="1" noChangeArrowheads="1"/>
          </p:cNvPicPr>
          <p:nvPr/>
        </p:nvPicPr>
        <p:blipFill>
          <a:blip r:embed="rId4" cstate="print"/>
          <a:srcRect/>
          <a:stretch>
            <a:fillRect/>
          </a:stretch>
        </p:blipFill>
        <p:spPr bwMode="auto">
          <a:xfrm>
            <a:off x="7045132" y="1315519"/>
            <a:ext cx="871000" cy="234000"/>
          </a:xfrm>
          <a:prstGeom prst="rect">
            <a:avLst/>
          </a:prstGeom>
          <a:noFill/>
          <a:ln w="9525">
            <a:noFill/>
            <a:miter lim="800000"/>
            <a:headEnd/>
            <a:tailEnd/>
          </a:ln>
        </p:spPr>
      </p:pic>
      <p:pic>
        <p:nvPicPr>
          <p:cNvPr id="21" name="Picture 3">
            <a:hlinkClick r:id="rId3" action="ppaction://hlinkfile"/>
          </p:cNvPr>
          <p:cNvPicPr>
            <a:picLocks noChangeAspect="1" noChangeArrowheads="1"/>
          </p:cNvPicPr>
          <p:nvPr/>
        </p:nvPicPr>
        <p:blipFill>
          <a:blip r:embed="rId4" cstate="print"/>
          <a:srcRect/>
          <a:stretch>
            <a:fillRect/>
          </a:stretch>
        </p:blipFill>
        <p:spPr bwMode="auto">
          <a:xfrm>
            <a:off x="4019045" y="3294012"/>
            <a:ext cx="871000" cy="234000"/>
          </a:xfrm>
          <a:prstGeom prst="rect">
            <a:avLst/>
          </a:prstGeom>
          <a:noFill/>
          <a:ln w="9525">
            <a:noFill/>
            <a:miter lim="800000"/>
            <a:headEnd/>
            <a:tailEnd/>
          </a:ln>
        </p:spPr>
      </p:pic>
      <p:sp>
        <p:nvSpPr>
          <p:cNvPr id="22" name="矩形 21">
            <a:extLst>
              <a:ext uri="{FF2B5EF4-FFF2-40B4-BE49-F238E27FC236}">
                <a16:creationId xmlns:a16="http://schemas.microsoft.com/office/drawing/2014/main" id="{BF3C70E5-C2ED-4583-8EF1-B3DD59CDF2BC}"/>
              </a:ext>
            </a:extLst>
          </p:cNvPr>
          <p:cNvSpPr/>
          <p:nvPr/>
        </p:nvSpPr>
        <p:spPr>
          <a:xfrm>
            <a:off x="698086" y="3708789"/>
            <a:ext cx="8116390" cy="1169551"/>
          </a:xfrm>
          <a:prstGeom prst="rect">
            <a:avLst/>
          </a:prstGeom>
        </p:spPr>
        <p:txBody>
          <a:bodyPr wrap="square">
            <a:spAutoFit/>
          </a:bodyPr>
          <a:lstStyle/>
          <a:p>
            <a:pPr marL="360363" indent="-360363">
              <a:spcBef>
                <a:spcPts val="600"/>
              </a:spcBef>
            </a:pPr>
            <a:r>
              <a:rPr lang="en-US" altLang="zh-TW" sz="2000" dirty="0"/>
              <a:t>1 	Amber </a:t>
            </a:r>
            <a:r>
              <a:rPr lang="en-US" altLang="zh-TW" sz="2000" dirty="0" err="1"/>
              <a:t>Valenti</a:t>
            </a:r>
            <a:r>
              <a:rPr lang="en-US" altLang="zh-TW" sz="2000" dirty="0"/>
              <a:t> wanted to explore the Amur River and also to … .</a:t>
            </a:r>
          </a:p>
          <a:p>
            <a:pPr marL="360363" indent="-360363">
              <a:spcBef>
                <a:spcPts val="600"/>
              </a:spcBef>
            </a:pPr>
            <a:r>
              <a:rPr lang="en-US" altLang="zh-TW" sz="2000" dirty="0"/>
              <a:t>2 	The people she wanted to invite on the trip were … .</a:t>
            </a:r>
          </a:p>
          <a:p>
            <a:pPr marL="360363" indent="-360363">
              <a:spcBef>
                <a:spcPts val="600"/>
              </a:spcBef>
            </a:pPr>
            <a:r>
              <a:rPr lang="en-US" altLang="zh-TW" sz="2000" dirty="0"/>
              <a:t>3 	Having an all-woman trip was an advantage with … .</a:t>
            </a:r>
            <a:endParaRPr lang="zh-TW" altLang="en-US" sz="2000" dirty="0"/>
          </a:p>
        </p:txBody>
      </p:sp>
    </p:spTree>
    <p:extLst>
      <p:ext uri="{BB962C8B-B14F-4D97-AF65-F5344CB8AC3E}">
        <p14:creationId xmlns:p14="http://schemas.microsoft.com/office/powerpoint/2010/main" val="25559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wipe(left)">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wipe(left)">
                                      <p:cBhvr>
                                        <p:cTn id="22"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707886"/>
          </a:xfrm>
          <a:prstGeom prst="rect">
            <a:avLst/>
          </a:prstGeom>
        </p:spPr>
        <p:txBody>
          <a:bodyPr wrap="square">
            <a:spAutoFit/>
          </a:bodyPr>
          <a:lstStyle/>
          <a:p>
            <a:pPr marL="360363" indent="-360363">
              <a:tabLst>
                <a:tab pos="92075" algn="l"/>
              </a:tabLst>
            </a:pPr>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second part of the video (0.46 to the end) again. Answer the questions.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FCE432A9-D786-43F8-B236-8D3CFD72F6B6}"/>
              </a:ext>
            </a:extLst>
          </p:cNvPr>
          <p:cNvSpPr/>
          <p:nvPr/>
        </p:nvSpPr>
        <p:spPr>
          <a:xfrm>
            <a:off x="677537" y="1149734"/>
            <a:ext cx="7757546" cy="209288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Amber </a:t>
            </a:r>
            <a:r>
              <a:rPr lang="en-US" altLang="zh-TW" sz="2000" dirty="0" err="1">
                <a:latin typeface="Calibri" panose="020F0502020204030204" pitchFamily="34" charset="0"/>
              </a:rPr>
              <a:t>Valenti</a:t>
            </a:r>
            <a:r>
              <a:rPr lang="en-US" altLang="zh-TW" sz="2000" dirty="0">
                <a:latin typeface="Calibri" panose="020F0502020204030204" pitchFamily="34" charset="0"/>
              </a:rPr>
              <a:t> describes moments of the trip as ‘joyful and light’ and ‘intense’. What scenes in the video show this?</a:t>
            </a:r>
          </a:p>
          <a:p>
            <a:pPr marL="363538" indent="-363538">
              <a:spcBef>
                <a:spcPts val="600"/>
              </a:spcBef>
            </a:pPr>
            <a:r>
              <a:rPr lang="en-US" altLang="zh-TW" sz="2000" dirty="0">
                <a:latin typeface="Calibri" panose="020F0502020204030204" pitchFamily="34" charset="0"/>
              </a:rPr>
              <a:t>2 	What kind of things do you see when they reach the mouth of the river?</a:t>
            </a:r>
          </a:p>
          <a:p>
            <a:pPr marL="363538" indent="-363538">
              <a:spcBef>
                <a:spcPts val="600"/>
              </a:spcBef>
            </a:pPr>
            <a:r>
              <a:rPr lang="en-US" altLang="zh-TW" sz="2000" dirty="0">
                <a:latin typeface="Calibri" panose="020F0502020204030204" pitchFamily="34" charset="0"/>
              </a:rPr>
              <a:t>3 	Why does Amber </a:t>
            </a:r>
            <a:r>
              <a:rPr lang="en-US" altLang="zh-TW" sz="2000" dirty="0" err="1">
                <a:latin typeface="Calibri" panose="020F0502020204030204" pitchFamily="34" charset="0"/>
              </a:rPr>
              <a:t>Valenti</a:t>
            </a:r>
            <a:r>
              <a:rPr lang="en-US" altLang="zh-TW" sz="2000" dirty="0">
                <a:latin typeface="Calibri" panose="020F0502020204030204" pitchFamily="34" charset="0"/>
              </a:rPr>
              <a:t> want people to fall in love with the ‘human aspect’ of the river?</a:t>
            </a:r>
          </a:p>
        </p:txBody>
      </p:sp>
      <p:sp>
        <p:nvSpPr>
          <p:cNvPr id="43" name="矩形 42">
            <a:extLst>
              <a:ext uri="{FF2B5EF4-FFF2-40B4-BE49-F238E27FC236}">
                <a16:creationId xmlns:a16="http://schemas.microsoft.com/office/drawing/2014/main" id="{650F69CA-814A-43CC-B62E-6FA693F63D8A}"/>
              </a:ext>
            </a:extLst>
          </p:cNvPr>
          <p:cNvSpPr/>
          <p:nvPr/>
        </p:nvSpPr>
        <p:spPr>
          <a:xfrm>
            <a:off x="263813" y="5313952"/>
            <a:ext cx="844248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After watching the video, do you feel differently about your answer to Exercise 1?</a:t>
            </a:r>
            <a:endParaRPr lang="zh-TW" altLang="en-US" sz="2000" dirty="0">
              <a:latin typeface="Calibri" panose="020F0502020204030204" pitchFamily="34" charset="0"/>
              <a:cs typeface="Calibri" panose="020F0502020204030204" pitchFamily="34" charset="0"/>
            </a:endParaRPr>
          </a:p>
        </p:txBody>
      </p:sp>
      <p:sp>
        <p:nvSpPr>
          <p:cNvPr id="16" name="矩形 15"/>
          <p:cNvSpPr/>
          <p:nvPr/>
        </p:nvSpPr>
        <p:spPr>
          <a:xfrm>
            <a:off x="719192" y="3323205"/>
            <a:ext cx="8135441" cy="1985159"/>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joyful and light: getting into the kayak head first, dancing with the Mongolian men, chatting in their sleeping bags </a:t>
            </a:r>
          </a:p>
          <a:p>
            <a:pPr marL="360363" indent="-360363">
              <a:spcBef>
                <a:spcPts val="600"/>
              </a:spcBef>
            </a:pPr>
            <a:r>
              <a:rPr lang="en-US" altLang="zh-TW" b="1" dirty="0">
                <a:solidFill>
                  <a:srgbClr val="FF0066"/>
                </a:solidFill>
                <a:latin typeface="Segoe Print" panose="02000600000000000000" pitchFamily="2" charset="0"/>
              </a:rPr>
              <a:t>	intense: the thunderstorm</a:t>
            </a:r>
          </a:p>
          <a:p>
            <a:pPr marL="360363" indent="-360363">
              <a:spcBef>
                <a:spcPts val="600"/>
              </a:spcBef>
            </a:pPr>
            <a:r>
              <a:rPr lang="en-US" altLang="zh-TW" b="1" dirty="0">
                <a:solidFill>
                  <a:srgbClr val="FF0066"/>
                </a:solidFill>
                <a:latin typeface="Segoe Print" panose="02000600000000000000" pitchFamily="2" charset="0"/>
              </a:rPr>
              <a:t>2 	ships, cranes, industry</a:t>
            </a:r>
          </a:p>
          <a:p>
            <a:pPr marL="360363" indent="-360363">
              <a:spcBef>
                <a:spcPts val="600"/>
              </a:spcBef>
            </a:pPr>
            <a:r>
              <a:rPr lang="en-US" altLang="zh-TW" b="1" dirty="0">
                <a:solidFill>
                  <a:srgbClr val="FF0066"/>
                </a:solidFill>
                <a:latin typeface="Segoe Print" panose="02000600000000000000" pitchFamily="2" charset="0"/>
              </a:rPr>
              <a:t>3 	because she thinks it’s the best way for people to become conservationists</a:t>
            </a:r>
            <a:endParaRPr lang="zh-TW" altLang="en-US" b="1" dirty="0">
              <a:solidFill>
                <a:srgbClr val="FF0066"/>
              </a:solidFill>
              <a:latin typeface="Segoe Print" panose="02000600000000000000" pitchFamily="2" charset="0"/>
            </a:endParaRPr>
          </a:p>
        </p:txBody>
      </p:sp>
      <p:pic>
        <p:nvPicPr>
          <p:cNvPr id="17" name="Picture 3">
            <a:hlinkClick r:id="rId2" action="ppaction://hlinkfile"/>
          </p:cNvPr>
          <p:cNvPicPr>
            <a:picLocks noChangeAspect="1" noChangeArrowheads="1"/>
          </p:cNvPicPr>
          <p:nvPr/>
        </p:nvPicPr>
        <p:blipFill>
          <a:blip r:embed="rId3" cstate="print"/>
          <a:srcRect/>
          <a:stretch>
            <a:fillRect/>
          </a:stretch>
        </p:blipFill>
        <p:spPr bwMode="auto">
          <a:xfrm>
            <a:off x="1968262" y="741362"/>
            <a:ext cx="871000" cy="234000"/>
          </a:xfrm>
          <a:prstGeom prst="rect">
            <a:avLst/>
          </a:prstGeom>
          <a:noFill/>
          <a:ln w="9525">
            <a:noFill/>
            <a:miter lim="800000"/>
            <a:headEnd/>
            <a:tailEnd/>
          </a:ln>
        </p:spPr>
      </p:pic>
    </p:spTree>
    <p:extLst>
      <p:ext uri="{BB962C8B-B14F-4D97-AF65-F5344CB8AC3E}">
        <p14:creationId xmlns:p14="http://schemas.microsoft.com/office/powerpoint/2010/main" val="30285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wipe(left)">
                                      <p:cBhvr>
                                        <p:cTn id="11" dur="500"/>
                                        <p:tgtEl>
                                          <p:spTgt spid="1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6">
                                            <p:txEl>
                                              <p:pRg st="2" end="2"/>
                                            </p:txEl>
                                          </p:spTgt>
                                        </p:tgtEl>
                                        <p:attrNameLst>
                                          <p:attrName>style.visibility</p:attrName>
                                        </p:attrNameLst>
                                      </p:cBhvr>
                                      <p:to>
                                        <p:strVal val="visible"/>
                                      </p:to>
                                    </p:set>
                                    <p:animEffect transition="in" filter="wipe(left)">
                                      <p:cBhvr>
                                        <p:cTn id="16" dur="500"/>
                                        <p:tgtEl>
                                          <p:spTgt spid="1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animEffect transition="in" filter="wipe(left)">
                                      <p:cBhvr>
                                        <p:cTn id="21"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Four women and a wild river</a:t>
            </a:r>
            <a:endParaRPr lang="zh-TW" altLang="en-US" sz="2000" b="1" dirty="0">
              <a:solidFill>
                <a:schemeClr val="accent1">
                  <a:lumMod val="75000"/>
                </a:schemeClr>
              </a:solidFill>
              <a:latin typeface="Calibri" panose="020F0502020204030204" pitchFamily="34" charset="0"/>
              <a:cs typeface="Arial" pitchFamily="34" charset="0"/>
            </a:endParaRPr>
          </a:p>
        </p:txBody>
      </p:sp>
      <p:sp>
        <p:nvSpPr>
          <p:cNvPr id="2" name="矩形 1">
            <a:extLst>
              <a:ext uri="{FF2B5EF4-FFF2-40B4-BE49-F238E27FC236}">
                <a16:creationId xmlns:a16="http://schemas.microsoft.com/office/drawing/2014/main" id="{25E96E61-4891-4FD5-B4B6-DCB2320010F4}"/>
              </a:ext>
            </a:extLst>
          </p:cNvPr>
          <p:cNvSpPr/>
          <p:nvPr/>
        </p:nvSpPr>
        <p:spPr>
          <a:xfrm>
            <a:off x="308448" y="708335"/>
            <a:ext cx="8511944" cy="5062924"/>
          </a:xfrm>
          <a:prstGeom prst="rect">
            <a:avLst/>
          </a:prstGeom>
        </p:spPr>
        <p:txBody>
          <a:bodyPr wrap="square">
            <a:spAutoFit/>
          </a:bodyPr>
          <a:lstStyle/>
          <a:p>
            <a:pPr>
              <a:spcBef>
                <a:spcPts val="600"/>
              </a:spcBef>
            </a:pPr>
            <a:r>
              <a:rPr lang="en-US" altLang="zh-TW" sz="1600" b="1" dirty="0">
                <a:solidFill>
                  <a:schemeClr val="accent1">
                    <a:lumMod val="75000"/>
                  </a:schemeClr>
                </a:solidFill>
                <a:latin typeface="Calibri" panose="020F0502020204030204" pitchFamily="34" charset="0"/>
              </a:rPr>
              <a:t>Part 1</a:t>
            </a:r>
          </a:p>
          <a:p>
            <a:pPr>
              <a:spcBef>
                <a:spcPts val="600"/>
              </a:spcBef>
            </a:pPr>
            <a:r>
              <a:rPr lang="en-US" altLang="zh-TW" sz="1600" b="1" i="1" dirty="0">
                <a:solidFill>
                  <a:schemeClr val="accent1">
                    <a:lumMod val="75000"/>
                  </a:schemeClr>
                </a:solidFill>
                <a:latin typeface="Calibri" panose="020F0502020204030204" pitchFamily="34" charset="0"/>
              </a:rPr>
              <a:t>0.00–0.23</a:t>
            </a:r>
            <a:r>
              <a:rPr lang="en-US" altLang="zh-TW" sz="1600" b="1" dirty="0">
                <a:solidFill>
                  <a:schemeClr val="accent1">
                    <a:lumMod val="75000"/>
                  </a:schemeClr>
                </a:solidFill>
                <a:latin typeface="Calibri" panose="020F0502020204030204" pitchFamily="34" charset="0"/>
              </a:rPr>
              <a:t>  </a:t>
            </a:r>
            <a:r>
              <a:rPr lang="en-US" altLang="zh-TW" sz="1600" b="1" i="1" dirty="0">
                <a:solidFill>
                  <a:schemeClr val="accent1">
                    <a:lumMod val="75000"/>
                  </a:schemeClr>
                </a:solidFill>
                <a:latin typeface="Calibri" panose="020F0502020204030204" pitchFamily="34" charset="0"/>
              </a:rPr>
              <a:t>Amber </a:t>
            </a:r>
            <a:r>
              <a:rPr lang="en-US" altLang="zh-TW" sz="1600" b="1" i="1" dirty="0" err="1">
                <a:solidFill>
                  <a:schemeClr val="accent1">
                    <a:lumMod val="75000"/>
                  </a:schemeClr>
                </a:solidFill>
                <a:latin typeface="Calibri" panose="020F0502020204030204" pitchFamily="34" charset="0"/>
              </a:rPr>
              <a:t>Valenti</a:t>
            </a:r>
            <a:r>
              <a:rPr lang="en-US" altLang="zh-TW" sz="1600" b="1" i="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The concept of the Nobody’s River project was to travel and explore the Amur river, which is the third longest free-flowing river left on this awesome planet we live on. And what we wanted to do was both experience it ourselves and then also bring the story back to our community. </a:t>
            </a:r>
          </a:p>
          <a:p>
            <a:pPr>
              <a:spcBef>
                <a:spcPts val="600"/>
              </a:spcBef>
            </a:pPr>
            <a:r>
              <a:rPr lang="en-US" altLang="zh-TW" sz="1600" b="1" i="1" dirty="0">
                <a:solidFill>
                  <a:schemeClr val="accent1">
                    <a:lumMod val="75000"/>
                  </a:schemeClr>
                </a:solidFill>
                <a:latin typeface="Calibri" panose="020F0502020204030204" pitchFamily="34" charset="0"/>
              </a:rPr>
              <a:t>0.24–0.45</a:t>
            </a:r>
            <a:r>
              <a:rPr lang="en-US" altLang="zh-TW" sz="1600" dirty="0">
                <a:solidFill>
                  <a:schemeClr val="accent1">
                    <a:lumMod val="75000"/>
                  </a:schemeClr>
                </a:solidFill>
                <a:latin typeface="Calibri" panose="020F0502020204030204" pitchFamily="34" charset="0"/>
              </a:rPr>
              <a:t>  Well, it started out as the people I wanted to invite were all women. I love adventuring with boys too, but there is something really fun about ladies’ trips and so we thought, well, maybe we can tell this through a female perspective. And then as we were pursuing sponsors after that we realized what a huge advantage that was because people are hungry for that voice.</a:t>
            </a:r>
          </a:p>
          <a:p>
            <a:pPr>
              <a:spcBef>
                <a:spcPts val="600"/>
              </a:spcBef>
            </a:pPr>
            <a:endParaRPr lang="en-US" altLang="zh-TW" sz="1600" dirty="0">
              <a:solidFill>
                <a:schemeClr val="accent1">
                  <a:lumMod val="75000"/>
                </a:schemeClr>
              </a:solidFill>
              <a:latin typeface="Calibri" panose="020F0502020204030204" pitchFamily="34" charset="0"/>
            </a:endParaRPr>
          </a:p>
          <a:p>
            <a:pPr>
              <a:spcBef>
                <a:spcPts val="600"/>
              </a:spcBef>
            </a:pPr>
            <a:r>
              <a:rPr lang="en-US" altLang="zh-TW" sz="1600" b="1" dirty="0">
                <a:solidFill>
                  <a:schemeClr val="accent1">
                    <a:lumMod val="75000"/>
                  </a:schemeClr>
                </a:solidFill>
                <a:latin typeface="Calibri" panose="020F0502020204030204" pitchFamily="34" charset="0"/>
              </a:rPr>
              <a:t>Part 2</a:t>
            </a:r>
          </a:p>
          <a:p>
            <a:pPr>
              <a:spcBef>
                <a:spcPts val="600"/>
              </a:spcBef>
            </a:pPr>
            <a:r>
              <a:rPr lang="en-US" altLang="zh-TW" sz="1600" b="1" i="1" dirty="0">
                <a:solidFill>
                  <a:schemeClr val="accent1">
                    <a:lumMod val="75000"/>
                  </a:schemeClr>
                </a:solidFill>
                <a:latin typeface="Calibri" panose="020F0502020204030204" pitchFamily="34" charset="0"/>
              </a:rPr>
              <a:t>0.46–1.01</a:t>
            </a:r>
            <a:r>
              <a:rPr lang="en-US" altLang="zh-TW" sz="1600" b="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The moments where we could just not take life or ourselves very seriously are really memorable for me. </a:t>
            </a:r>
          </a:p>
          <a:p>
            <a:pPr>
              <a:spcBef>
                <a:spcPts val="600"/>
              </a:spcBef>
            </a:pPr>
            <a:r>
              <a:rPr lang="en-US" altLang="zh-TW" sz="1600" b="1" i="1" dirty="0">
                <a:solidFill>
                  <a:schemeClr val="accent1">
                    <a:lumMod val="75000"/>
                  </a:schemeClr>
                </a:solidFill>
                <a:latin typeface="Calibri" panose="020F0502020204030204" pitchFamily="34" charset="0"/>
              </a:rPr>
              <a:t>1.02–1.24</a:t>
            </a:r>
            <a:r>
              <a:rPr lang="en-US" altLang="zh-TW" sz="1600" b="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It really was joyful and light frequently, though it was also very intense frequently as well.</a:t>
            </a:r>
          </a:p>
          <a:p>
            <a:pPr>
              <a:spcBef>
                <a:spcPts val="600"/>
              </a:spcBef>
            </a:pPr>
            <a:r>
              <a:rPr lang="en-US" altLang="zh-TW" sz="1600" b="1" i="1" dirty="0">
                <a:solidFill>
                  <a:schemeClr val="accent1">
                    <a:lumMod val="75000"/>
                  </a:schemeClr>
                </a:solidFill>
                <a:latin typeface="Calibri" panose="020F0502020204030204" pitchFamily="34" charset="0"/>
              </a:rPr>
              <a:t>1.25–1.53  </a:t>
            </a:r>
            <a:r>
              <a:rPr lang="en-US" altLang="zh-TW" sz="1600" dirty="0">
                <a:solidFill>
                  <a:schemeClr val="accent1">
                    <a:lumMod val="75000"/>
                  </a:schemeClr>
                </a:solidFill>
                <a:latin typeface="Calibri" panose="020F0502020204030204" pitchFamily="34" charset="0"/>
              </a:rPr>
              <a:t>I’m a very passionate conservationist. I am very passionate particularly about clean water and rivers. The best way to help people become conservationists is to help them fall in love with a place and so our goal with showcasing a river was to help them connect to the human aspect of it and then through that just let them fall in love with it all on their own.</a:t>
            </a:r>
          </a:p>
        </p:txBody>
      </p:sp>
      <p:pic>
        <p:nvPicPr>
          <p:cNvPr id="6" name="Picture 3">
            <a:hlinkClick r:id="rId2" action="ppaction://hlinkfile"/>
          </p:cNvPr>
          <p:cNvPicPr>
            <a:picLocks noChangeAspect="1" noChangeArrowheads="1"/>
          </p:cNvPicPr>
          <p:nvPr/>
        </p:nvPicPr>
        <p:blipFill>
          <a:blip r:embed="rId3" cstate="print"/>
          <a:srcRect/>
          <a:stretch>
            <a:fillRect/>
          </a:stretch>
        </p:blipFill>
        <p:spPr bwMode="auto">
          <a:xfrm>
            <a:off x="5192769" y="314639"/>
            <a:ext cx="871000" cy="234000"/>
          </a:xfrm>
          <a:prstGeom prst="rect">
            <a:avLst/>
          </a:prstGeom>
          <a:noFill/>
          <a:ln w="9525">
            <a:noFill/>
            <a:miter lim="800000"/>
            <a:headEnd/>
            <a:tailEnd/>
          </a:ln>
        </p:spPr>
      </p:pic>
    </p:spTree>
    <p:extLst>
      <p:ext uri="{BB962C8B-B14F-4D97-AF65-F5344CB8AC3E}">
        <p14:creationId xmlns:p14="http://schemas.microsoft.com/office/powerpoint/2010/main" val="3734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After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D1D3F396-A76A-41D7-9F59-25D387522DE3}"/>
              </a:ext>
            </a:extLst>
          </p:cNvPr>
          <p:cNvSpPr/>
          <p:nvPr/>
        </p:nvSpPr>
        <p:spPr>
          <a:xfrm>
            <a:off x="333702" y="924675"/>
            <a:ext cx="8483490"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Vocabulary in context</a:t>
            </a:r>
            <a:endParaRPr lang="zh-TW" altLang="en-US" sz="2000" dirty="0">
              <a:solidFill>
                <a:srgbClr val="E60000"/>
              </a:solidFill>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3F97F011-453E-4446-A1BE-DCC2127720FC}"/>
              </a:ext>
            </a:extLst>
          </p:cNvPr>
          <p:cNvSpPr/>
          <p:nvPr/>
        </p:nvSpPr>
        <p:spPr>
          <a:xfrm>
            <a:off x="339519" y="1419443"/>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rPr>
              <a:t>Watch the clips from the video. Choose the correct meaning of the words and phrases.</a:t>
            </a:r>
          </a:p>
        </p:txBody>
      </p:sp>
      <p:sp>
        <p:nvSpPr>
          <p:cNvPr id="9" name="矩形 8">
            <a:extLst>
              <a:ext uri="{FF2B5EF4-FFF2-40B4-BE49-F238E27FC236}">
                <a16:creationId xmlns:a16="http://schemas.microsoft.com/office/drawing/2014/main" id="{ED95DAA3-A7CC-4E22-BB72-CA9F13785BD5}"/>
              </a:ext>
            </a:extLst>
          </p:cNvPr>
          <p:cNvSpPr/>
          <p:nvPr/>
        </p:nvSpPr>
        <p:spPr>
          <a:xfrm>
            <a:off x="318970" y="247667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b 	</a:t>
            </a:r>
            <a:r>
              <a:rPr lang="en-US" altLang="zh-TW" sz="2000" dirty="0">
                <a:latin typeface="Calibri" panose="020F0502020204030204" pitchFamily="34" charset="0"/>
              </a:rPr>
              <a:t>Complete the sentences in your own words. Then work in pairs and compare your sentences.</a:t>
            </a:r>
          </a:p>
        </p:txBody>
      </p:sp>
      <p:sp>
        <p:nvSpPr>
          <p:cNvPr id="2" name="矩形 1">
            <a:extLst>
              <a:ext uri="{FF2B5EF4-FFF2-40B4-BE49-F238E27FC236}">
                <a16:creationId xmlns:a16="http://schemas.microsoft.com/office/drawing/2014/main" id="{8E916085-6F28-49AE-9149-332415ACEB41}"/>
              </a:ext>
            </a:extLst>
          </p:cNvPr>
          <p:cNvSpPr/>
          <p:nvPr/>
        </p:nvSpPr>
        <p:spPr>
          <a:xfrm>
            <a:off x="680697" y="3280295"/>
            <a:ext cx="8127406"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I think … is awesome.</a:t>
            </a:r>
          </a:p>
          <a:p>
            <a:pPr marL="363538" indent="-363538">
              <a:spcBef>
                <a:spcPts val="600"/>
              </a:spcBef>
            </a:pPr>
            <a:r>
              <a:rPr lang="en-US" altLang="zh-TW" sz="2000" dirty="0">
                <a:latin typeface="Calibri" panose="020F0502020204030204" pitchFamily="34" charset="0"/>
              </a:rPr>
              <a:t>2 	In my experience, … is really fun.</a:t>
            </a:r>
          </a:p>
          <a:p>
            <a:pPr marL="363538" indent="-363538">
              <a:spcBef>
                <a:spcPts val="600"/>
              </a:spcBef>
            </a:pPr>
            <a:r>
              <a:rPr lang="en-US" altLang="zh-TW" sz="2000" dirty="0">
                <a:latin typeface="Calibri" panose="020F0502020204030204" pitchFamily="34" charset="0"/>
              </a:rPr>
              <a:t>3	I can’t … all on my own.</a:t>
            </a:r>
          </a:p>
          <a:p>
            <a:pPr marL="363538" indent="-363538">
              <a:spcBef>
                <a:spcPts val="600"/>
              </a:spcBef>
            </a:pPr>
            <a:r>
              <a:rPr lang="en-US" altLang="zh-TW" sz="2000" dirty="0">
                <a:latin typeface="Calibri" panose="020F0502020204030204" pitchFamily="34" charset="0"/>
              </a:rPr>
              <a:t>4 	People today are hungry for … .</a:t>
            </a:r>
          </a:p>
          <a:p>
            <a:pPr marL="363538" indent="-363538">
              <a:spcBef>
                <a:spcPts val="600"/>
              </a:spcBef>
            </a:pPr>
            <a:r>
              <a:rPr lang="en-US" altLang="zh-TW" sz="2000" dirty="0">
                <a:latin typeface="Calibri" panose="020F0502020204030204" pitchFamily="34" charset="0"/>
              </a:rPr>
              <a:t>5	I think that … take themselves very seriously.</a:t>
            </a:r>
            <a:endParaRPr lang="zh-TW" altLang="en-US" sz="2000" dirty="0">
              <a:latin typeface="Calibri" panose="020F0502020204030204" pitchFamily="34" charset="0"/>
            </a:endParaRPr>
          </a:p>
        </p:txBody>
      </p:sp>
      <p:pic>
        <p:nvPicPr>
          <p:cNvPr id="2050" name="Picture 2">
            <a:hlinkClick r:id="rId2" action="ppaction://hlinkfile"/>
          </p:cNvPr>
          <p:cNvPicPr>
            <a:picLocks noChangeAspect="1" noChangeArrowheads="1"/>
          </p:cNvPicPr>
          <p:nvPr/>
        </p:nvPicPr>
        <p:blipFill>
          <a:blip r:embed="rId3" cstate="print"/>
          <a:srcRect/>
          <a:stretch>
            <a:fillRect/>
          </a:stretch>
        </p:blipFill>
        <p:spPr bwMode="auto">
          <a:xfrm>
            <a:off x="2225706" y="1822570"/>
            <a:ext cx="942545" cy="288000"/>
          </a:xfrm>
          <a:prstGeom prst="rect">
            <a:avLst/>
          </a:prstGeom>
          <a:noFill/>
          <a:ln w="9525">
            <a:noFill/>
            <a:miter lim="800000"/>
            <a:headEnd/>
            <a:tailEnd/>
          </a:ln>
        </p:spPr>
      </p:pic>
      <p:sp>
        <p:nvSpPr>
          <p:cNvPr id="14" name="矩形 13">
            <a:extLst>
              <a:ext uri="{FF2B5EF4-FFF2-40B4-BE49-F238E27FC236}">
                <a16:creationId xmlns:a16="http://schemas.microsoft.com/office/drawing/2014/main" id="{E9A22397-5CBC-428E-95E9-E97292455844}"/>
              </a:ext>
            </a:extLst>
          </p:cNvPr>
          <p:cNvSpPr/>
          <p:nvPr/>
        </p:nvSpPr>
        <p:spPr>
          <a:xfrm>
            <a:off x="2588120" y="2866870"/>
            <a:ext cx="6405547"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1	I think </a:t>
            </a:r>
            <a:r>
              <a:rPr lang="en-US" altLang="zh-TW" b="1" i="1" dirty="0">
                <a:solidFill>
                  <a:srgbClr val="FF0066"/>
                </a:solidFill>
                <a:latin typeface="Segoe Print" panose="02000600000000000000" pitchFamily="2" charset="0"/>
              </a:rPr>
              <a:t>learning English / windsurfing </a:t>
            </a:r>
            <a:r>
              <a:rPr lang="en-US" altLang="zh-TW" b="1" dirty="0">
                <a:solidFill>
                  <a:srgbClr val="FF0066"/>
                </a:solidFill>
                <a:latin typeface="Segoe Print" panose="02000600000000000000" pitchFamily="2" charset="0"/>
              </a:rPr>
              <a:t>is awesome.</a:t>
            </a:r>
          </a:p>
        </p:txBody>
      </p:sp>
      <p:sp>
        <p:nvSpPr>
          <p:cNvPr id="15" name="矩形 14">
            <a:extLst>
              <a:ext uri="{FF2B5EF4-FFF2-40B4-BE49-F238E27FC236}">
                <a16:creationId xmlns:a16="http://schemas.microsoft.com/office/drawing/2014/main" id="{F0DDD096-5ED0-415F-99C1-CA6918E9AC68}"/>
              </a:ext>
            </a:extLst>
          </p:cNvPr>
          <p:cNvSpPr/>
          <p:nvPr/>
        </p:nvSpPr>
        <p:spPr>
          <a:xfrm>
            <a:off x="3522538" y="3189523"/>
            <a:ext cx="5508000" cy="646331"/>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2	In my experience, </a:t>
            </a:r>
            <a:r>
              <a:rPr lang="en-US" altLang="zh-TW" b="1" i="1" dirty="0">
                <a:solidFill>
                  <a:srgbClr val="FF0066"/>
                </a:solidFill>
                <a:latin typeface="Segoe Print" panose="02000600000000000000" pitchFamily="2" charset="0"/>
              </a:rPr>
              <a:t>travelling on your own / meeting new people </a:t>
            </a:r>
            <a:r>
              <a:rPr lang="en-US" altLang="zh-TW" b="1" dirty="0">
                <a:solidFill>
                  <a:srgbClr val="FF0066"/>
                </a:solidFill>
                <a:latin typeface="Segoe Print" panose="02000600000000000000" pitchFamily="2" charset="0"/>
              </a:rPr>
              <a:t>is really fun.</a:t>
            </a:r>
          </a:p>
        </p:txBody>
      </p:sp>
      <p:sp>
        <p:nvSpPr>
          <p:cNvPr id="16" name="矩形 15">
            <a:extLst>
              <a:ext uri="{FF2B5EF4-FFF2-40B4-BE49-F238E27FC236}">
                <a16:creationId xmlns:a16="http://schemas.microsoft.com/office/drawing/2014/main" id="{1A8F4119-3FE1-4818-8974-DE55BBD9F2C3}"/>
              </a:ext>
            </a:extLst>
          </p:cNvPr>
          <p:cNvSpPr/>
          <p:nvPr/>
        </p:nvSpPr>
        <p:spPr>
          <a:xfrm>
            <a:off x="4653057" y="3906293"/>
            <a:ext cx="3970081" cy="923330"/>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3 	I can’t </a:t>
            </a:r>
            <a:r>
              <a:rPr lang="en-US" altLang="zh-TW" b="1" i="1" dirty="0">
                <a:solidFill>
                  <a:srgbClr val="FF0066"/>
                </a:solidFill>
                <a:latin typeface="Segoe Print" panose="02000600000000000000" pitchFamily="2" charset="0"/>
              </a:rPr>
              <a:t>organize everything / redecorate the house </a:t>
            </a:r>
            <a:r>
              <a:rPr lang="en-US" altLang="zh-TW" b="1" dirty="0">
                <a:solidFill>
                  <a:srgbClr val="FF0066"/>
                </a:solidFill>
                <a:latin typeface="Segoe Print" panose="02000600000000000000" pitchFamily="2" charset="0"/>
              </a:rPr>
              <a:t>all on my own.</a:t>
            </a:r>
          </a:p>
        </p:txBody>
      </p:sp>
      <p:sp>
        <p:nvSpPr>
          <p:cNvPr id="17" name="矩形 16">
            <a:extLst>
              <a:ext uri="{FF2B5EF4-FFF2-40B4-BE49-F238E27FC236}">
                <a16:creationId xmlns:a16="http://schemas.microsoft.com/office/drawing/2014/main" id="{AD9CA5CF-4991-4A82-A088-F71B02142BCB}"/>
              </a:ext>
            </a:extLst>
          </p:cNvPr>
          <p:cNvSpPr/>
          <p:nvPr/>
        </p:nvSpPr>
        <p:spPr>
          <a:xfrm>
            <a:off x="1064912" y="5184737"/>
            <a:ext cx="7928756" cy="1238801"/>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4 	People today are hungry for a </a:t>
            </a:r>
            <a:r>
              <a:rPr lang="en-US" altLang="zh-TW" b="1" i="1" dirty="0">
                <a:solidFill>
                  <a:srgbClr val="FF0066"/>
                </a:solidFill>
                <a:latin typeface="Segoe Print" panose="02000600000000000000" pitchFamily="2" charset="0"/>
              </a:rPr>
              <a:t>real connection with nature / new experiences</a:t>
            </a:r>
            <a:r>
              <a:rPr lang="en-US" altLang="zh-TW" b="1" dirty="0">
                <a:solidFill>
                  <a:srgbClr val="FF0066"/>
                </a:solidFill>
                <a:latin typeface="Segoe Print" panose="02000600000000000000" pitchFamily="2" charset="0"/>
              </a:rPr>
              <a:t>.</a:t>
            </a:r>
          </a:p>
          <a:p>
            <a:pPr marL="360363" indent="-360363">
              <a:spcBef>
                <a:spcPts val="300"/>
              </a:spcBef>
            </a:pPr>
            <a:r>
              <a:rPr lang="en-US" altLang="zh-TW" b="1" dirty="0">
                <a:solidFill>
                  <a:srgbClr val="FF0066"/>
                </a:solidFill>
                <a:latin typeface="Segoe Print" panose="02000600000000000000" pitchFamily="2" charset="0"/>
              </a:rPr>
              <a:t>5 	I think that </a:t>
            </a:r>
            <a:r>
              <a:rPr lang="en-US" altLang="zh-TW" b="1" i="1" dirty="0">
                <a:solidFill>
                  <a:srgbClr val="FF0066"/>
                </a:solidFill>
                <a:latin typeface="Segoe Print" panose="02000600000000000000" pitchFamily="2" charset="0"/>
              </a:rPr>
              <a:t>politicians / scientific experts </a:t>
            </a:r>
            <a:r>
              <a:rPr lang="en-US" altLang="zh-TW" b="1" dirty="0">
                <a:solidFill>
                  <a:srgbClr val="FF0066"/>
                </a:solidFill>
                <a:latin typeface="Segoe Print" panose="02000600000000000000" pitchFamily="2" charset="0"/>
              </a:rPr>
              <a:t>take themselves very seriously.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85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wipe(left)">
                                      <p:cBhvr>
                                        <p:cTn id="22" dur="500"/>
                                        <p:tgtEl>
                                          <p:spTgt spid="1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wipe(left)">
                                      <p:cBhvr>
                                        <p:cTn id="27"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Four women and a wild river</a:t>
            </a:r>
            <a:endParaRPr lang="zh-TW" altLang="en-US" sz="2000" b="1" dirty="0">
              <a:solidFill>
                <a:schemeClr val="accent1">
                  <a:lumMod val="75000"/>
                </a:schemeClr>
              </a:solidFill>
              <a:latin typeface="Calibri" panose="020F0502020204030204" pitchFamily="34" charset="0"/>
              <a:cs typeface="Arial" pitchFamily="34" charset="0"/>
            </a:endParaRPr>
          </a:p>
        </p:txBody>
      </p:sp>
      <p:sp>
        <p:nvSpPr>
          <p:cNvPr id="8" name="矩形 7">
            <a:extLst>
              <a:ext uri="{FF2B5EF4-FFF2-40B4-BE49-F238E27FC236}">
                <a16:creationId xmlns:a16="http://schemas.microsoft.com/office/drawing/2014/main" id="{08B57D5C-51D3-41AC-A989-3AB7EAB11B3A}"/>
              </a:ext>
            </a:extLst>
          </p:cNvPr>
          <p:cNvSpPr/>
          <p:nvPr/>
        </p:nvSpPr>
        <p:spPr>
          <a:xfrm>
            <a:off x="308448" y="717240"/>
            <a:ext cx="8511944" cy="5016758"/>
          </a:xfrm>
          <a:prstGeom prst="rect">
            <a:avLst/>
          </a:prstGeom>
        </p:spPr>
        <p:txBody>
          <a:bodyPr wrap="square">
            <a:spAutoFit/>
          </a:bodyPr>
          <a:lstStyle/>
          <a:p>
            <a:pPr marL="363538" indent="-363538"/>
            <a:r>
              <a:rPr lang="en-US" altLang="zh-TW" sz="1600" b="1" dirty="0">
                <a:solidFill>
                  <a:schemeClr val="accent1">
                    <a:lumMod val="75000"/>
                  </a:schemeClr>
                </a:solidFill>
                <a:latin typeface="Calibri" panose="020F0502020204030204" pitchFamily="34" charset="0"/>
              </a:rPr>
              <a:t>1</a:t>
            </a:r>
            <a:r>
              <a:rPr lang="en-US" altLang="zh-TW" sz="1600" dirty="0">
                <a:solidFill>
                  <a:schemeClr val="accent1">
                    <a:lumMod val="75000"/>
                  </a:schemeClr>
                </a:solidFill>
                <a:latin typeface="Calibri" panose="020F0502020204030204" pitchFamily="34" charset="0"/>
              </a:rPr>
              <a:t> 	... this </a:t>
            </a:r>
            <a:r>
              <a:rPr lang="en-US" altLang="zh-TW" sz="1600" b="1" dirty="0">
                <a:solidFill>
                  <a:schemeClr val="accent1">
                    <a:lumMod val="75000"/>
                  </a:schemeClr>
                </a:solidFill>
                <a:latin typeface="Calibri" panose="020F0502020204030204" pitchFamily="34" charset="0"/>
              </a:rPr>
              <a:t>awesome</a:t>
            </a:r>
            <a:r>
              <a:rPr lang="en-US" altLang="zh-TW" sz="1600" dirty="0">
                <a:solidFill>
                  <a:schemeClr val="accent1">
                    <a:lumMod val="75000"/>
                  </a:schemeClr>
                </a:solidFill>
                <a:latin typeface="Calibri" panose="020F0502020204030204" pitchFamily="34" charset="0"/>
              </a:rPr>
              <a:t> planet we live on.</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a:t>
            </a:r>
            <a:r>
              <a:rPr lang="en-US" altLang="zh-TW" sz="1600" dirty="0">
                <a:solidFill>
                  <a:schemeClr val="accent1">
                    <a:lumMod val="75000"/>
                  </a:schemeClr>
                </a:solidFill>
                <a:latin typeface="Calibri" panose="020F0502020204030204" pitchFamily="34" charset="0"/>
              </a:rPr>
              <a:t> amazing</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a:t>
            </a:r>
            <a:r>
              <a:rPr lang="en-US" altLang="zh-TW" sz="1600" dirty="0">
                <a:solidFill>
                  <a:schemeClr val="accent1">
                    <a:lumMod val="75000"/>
                  </a:schemeClr>
                </a:solidFill>
                <a:latin typeface="Calibri" panose="020F0502020204030204" pitchFamily="34" charset="0"/>
              </a:rPr>
              <a:t> enormous</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 </a:t>
            </a:r>
            <a:r>
              <a:rPr lang="en-US" altLang="zh-TW" sz="1600" dirty="0">
                <a:solidFill>
                  <a:schemeClr val="accent1">
                    <a:lumMod val="75000"/>
                  </a:schemeClr>
                </a:solidFill>
                <a:latin typeface="Calibri" panose="020F0502020204030204" pitchFamily="34" charset="0"/>
              </a:rPr>
              <a:t>wild</a:t>
            </a:r>
          </a:p>
          <a:p>
            <a:pPr marL="363538" indent="-363538"/>
            <a:r>
              <a:rPr lang="en-US" altLang="zh-TW" sz="1600" b="1" dirty="0">
                <a:solidFill>
                  <a:schemeClr val="accent1">
                    <a:lumMod val="75000"/>
                  </a:schemeClr>
                </a:solidFill>
                <a:latin typeface="Calibri" panose="020F0502020204030204" pitchFamily="34" charset="0"/>
              </a:rPr>
              <a:t>2	</a:t>
            </a:r>
            <a:r>
              <a:rPr lang="en-US" altLang="zh-TW" sz="1600" dirty="0">
                <a:solidFill>
                  <a:schemeClr val="accent1">
                    <a:lumMod val="75000"/>
                  </a:schemeClr>
                </a:solidFill>
                <a:latin typeface="Calibri" panose="020F0502020204030204" pitchFamily="34" charset="0"/>
              </a:rPr>
              <a:t>... there’s something </a:t>
            </a:r>
            <a:r>
              <a:rPr lang="en-US" altLang="zh-TW" sz="1600" b="1" dirty="0">
                <a:solidFill>
                  <a:schemeClr val="accent1">
                    <a:lumMod val="75000"/>
                  </a:schemeClr>
                </a:solidFill>
                <a:latin typeface="Calibri" panose="020F0502020204030204" pitchFamily="34" charset="0"/>
              </a:rPr>
              <a:t>really fun </a:t>
            </a:r>
            <a:r>
              <a:rPr lang="en-US" altLang="zh-TW" sz="1600" dirty="0">
                <a:solidFill>
                  <a:schemeClr val="accent1">
                    <a:lumMod val="75000"/>
                  </a:schemeClr>
                </a:solidFill>
                <a:latin typeface="Calibri" panose="020F0502020204030204" pitchFamily="34" charset="0"/>
              </a:rPr>
              <a:t>about ladies’ trips ...</a:t>
            </a:r>
          </a:p>
          <a:p>
            <a:pPr marL="363538" indent="-363538"/>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very different</a:t>
            </a:r>
          </a:p>
          <a:p>
            <a:pPr marL="363538" indent="-363538"/>
            <a:r>
              <a:rPr lang="en-US" altLang="zh-TW" sz="1600" b="1" dirty="0">
                <a:solidFill>
                  <a:schemeClr val="accent1">
                    <a:lumMod val="75000"/>
                  </a:schemeClr>
                </a:solidFill>
                <a:latin typeface="Calibri" panose="020F0502020204030204" pitchFamily="34" charset="0"/>
              </a:rPr>
              <a:t>	b </a:t>
            </a:r>
            <a:r>
              <a:rPr lang="en-US" altLang="zh-TW" sz="1600" dirty="0">
                <a:solidFill>
                  <a:schemeClr val="accent1">
                    <a:lumMod val="75000"/>
                  </a:schemeClr>
                </a:solidFill>
                <a:latin typeface="Calibri" panose="020F0502020204030204" pitchFamily="34" charset="0"/>
              </a:rPr>
              <a:t>very enjoyable</a:t>
            </a:r>
          </a:p>
          <a:p>
            <a:pPr marL="363538" indent="-363538"/>
            <a:r>
              <a:rPr lang="en-US" altLang="zh-TW" sz="1600" b="1" dirty="0">
                <a:solidFill>
                  <a:schemeClr val="accent1">
                    <a:lumMod val="75000"/>
                  </a:schemeClr>
                </a:solidFill>
                <a:latin typeface="Calibri" panose="020F0502020204030204" pitchFamily="34" charset="0"/>
              </a:rPr>
              <a:t>	c</a:t>
            </a:r>
            <a:r>
              <a:rPr lang="en-US" altLang="zh-TW" sz="1600" dirty="0">
                <a:solidFill>
                  <a:schemeClr val="accent1">
                    <a:lumMod val="75000"/>
                  </a:schemeClr>
                </a:solidFill>
                <a:latin typeface="Calibri" panose="020F0502020204030204" pitchFamily="34" charset="0"/>
              </a:rPr>
              <a:t> very strange</a:t>
            </a:r>
          </a:p>
          <a:p>
            <a:pPr marL="363538" indent="-363538"/>
            <a:r>
              <a:rPr lang="en-US" altLang="zh-TW" sz="1600" b="1" dirty="0">
                <a:solidFill>
                  <a:schemeClr val="accent1">
                    <a:lumMod val="75000"/>
                  </a:schemeClr>
                </a:solidFill>
                <a:latin typeface="Calibri" panose="020F0502020204030204" pitchFamily="34" charset="0"/>
              </a:rPr>
              <a:t>3 	</a:t>
            </a:r>
            <a:r>
              <a:rPr lang="en-US" altLang="zh-TW" sz="1600" dirty="0">
                <a:solidFill>
                  <a:schemeClr val="accent1">
                    <a:lumMod val="75000"/>
                  </a:schemeClr>
                </a:solidFill>
                <a:latin typeface="Calibri" panose="020F0502020204030204" pitchFamily="34" charset="0"/>
              </a:rPr>
              <a:t>... people </a:t>
            </a:r>
            <a:r>
              <a:rPr lang="en-US" altLang="zh-TW" sz="1600" b="1" dirty="0">
                <a:solidFill>
                  <a:schemeClr val="accent1">
                    <a:lumMod val="75000"/>
                  </a:schemeClr>
                </a:solidFill>
                <a:latin typeface="Calibri" panose="020F0502020204030204" pitchFamily="34" charset="0"/>
              </a:rPr>
              <a:t>are hungry for </a:t>
            </a:r>
            <a:r>
              <a:rPr lang="en-US" altLang="zh-TW" sz="1600" dirty="0">
                <a:solidFill>
                  <a:schemeClr val="accent1">
                    <a:lumMod val="75000"/>
                  </a:schemeClr>
                </a:solidFill>
                <a:latin typeface="Calibri" panose="020F0502020204030204" pitchFamily="34" charset="0"/>
              </a:rPr>
              <a:t>that voice.</a:t>
            </a:r>
          </a:p>
          <a:p>
            <a:pPr marL="363538" indent="-363538"/>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don’t know about</a:t>
            </a:r>
          </a:p>
          <a:p>
            <a:pPr marL="363538" indent="-363538"/>
            <a:r>
              <a:rPr lang="en-US" altLang="zh-TW" sz="1600" b="1" dirty="0">
                <a:solidFill>
                  <a:schemeClr val="accent1">
                    <a:lumMod val="75000"/>
                  </a:schemeClr>
                </a:solidFill>
                <a:latin typeface="Calibri" panose="020F0502020204030204" pitchFamily="34" charset="0"/>
              </a:rPr>
              <a:t>	b</a:t>
            </a:r>
            <a:r>
              <a:rPr lang="en-US" altLang="zh-TW" sz="1600" dirty="0">
                <a:solidFill>
                  <a:schemeClr val="accent1">
                    <a:lumMod val="75000"/>
                  </a:schemeClr>
                </a:solidFill>
                <a:latin typeface="Calibri" panose="020F0502020204030204" pitchFamily="34" charset="0"/>
              </a:rPr>
              <a:t> need food</a:t>
            </a:r>
          </a:p>
          <a:p>
            <a:pPr marL="363538" indent="-363538"/>
            <a:r>
              <a:rPr lang="en-US" altLang="zh-TW" sz="1600" b="1" dirty="0">
                <a:solidFill>
                  <a:schemeClr val="accent1">
                    <a:lumMod val="75000"/>
                  </a:schemeClr>
                </a:solidFill>
                <a:latin typeface="Calibri" panose="020F0502020204030204" pitchFamily="34" charset="0"/>
              </a:rPr>
              <a:t>	c </a:t>
            </a:r>
            <a:r>
              <a:rPr lang="en-US" altLang="zh-TW" sz="1600" dirty="0">
                <a:solidFill>
                  <a:schemeClr val="accent1">
                    <a:lumMod val="75000"/>
                  </a:schemeClr>
                </a:solidFill>
                <a:latin typeface="Calibri" panose="020F0502020204030204" pitchFamily="34" charset="0"/>
              </a:rPr>
              <a:t>want to hear</a:t>
            </a:r>
          </a:p>
          <a:p>
            <a:pPr marL="363538" indent="-363538"/>
            <a:r>
              <a:rPr lang="en-US" altLang="zh-TW" sz="1600" b="1" dirty="0">
                <a:solidFill>
                  <a:schemeClr val="accent1">
                    <a:lumMod val="75000"/>
                  </a:schemeClr>
                </a:solidFill>
                <a:latin typeface="Calibri" panose="020F0502020204030204" pitchFamily="34" charset="0"/>
              </a:rPr>
              <a:t>4</a:t>
            </a:r>
            <a:r>
              <a:rPr lang="en-US" altLang="zh-TW" sz="1600" dirty="0">
                <a:solidFill>
                  <a:schemeClr val="accent1">
                    <a:lumMod val="75000"/>
                  </a:schemeClr>
                </a:solidFill>
                <a:latin typeface="Calibri" panose="020F0502020204030204" pitchFamily="34" charset="0"/>
              </a:rPr>
              <a:t> 	The moments when we could just not </a:t>
            </a:r>
            <a:r>
              <a:rPr lang="en-US" altLang="zh-TW" sz="1600" b="1" dirty="0">
                <a:solidFill>
                  <a:schemeClr val="accent1">
                    <a:lumMod val="75000"/>
                  </a:schemeClr>
                </a:solidFill>
                <a:latin typeface="Calibri" panose="020F0502020204030204" pitchFamily="34" charset="0"/>
              </a:rPr>
              <a:t>take l</a:t>
            </a:r>
            <a:r>
              <a:rPr lang="en-US" altLang="zh-TW" sz="1600" dirty="0">
                <a:solidFill>
                  <a:schemeClr val="accent1">
                    <a:lumMod val="75000"/>
                  </a:schemeClr>
                </a:solidFill>
                <a:latin typeface="Calibri" panose="020F0502020204030204" pitchFamily="34" charset="0"/>
              </a:rPr>
              <a:t>ife or o</a:t>
            </a:r>
            <a:r>
              <a:rPr lang="en-US" altLang="zh-TW" sz="1600" b="1" dirty="0">
                <a:solidFill>
                  <a:schemeClr val="accent1">
                    <a:lumMod val="75000"/>
                  </a:schemeClr>
                </a:solidFill>
                <a:latin typeface="Calibri" panose="020F0502020204030204" pitchFamily="34" charset="0"/>
              </a:rPr>
              <a:t>urselves</a:t>
            </a:r>
            <a:r>
              <a:rPr lang="en-US" altLang="zh-TW" sz="1600" dirty="0">
                <a:solidFill>
                  <a:schemeClr val="accent1">
                    <a:lumMod val="75000"/>
                  </a:schemeClr>
                </a:solidFill>
                <a:latin typeface="Calibri" panose="020F0502020204030204" pitchFamily="34" charset="0"/>
              </a:rPr>
              <a:t> very </a:t>
            </a:r>
            <a:r>
              <a:rPr lang="en-US" altLang="zh-TW" sz="1600" b="1" dirty="0">
                <a:solidFill>
                  <a:schemeClr val="accent1">
                    <a:lumMod val="75000"/>
                  </a:schemeClr>
                </a:solidFill>
                <a:latin typeface="Calibri" panose="020F0502020204030204" pitchFamily="34" charset="0"/>
              </a:rPr>
              <a:t>seriously .</a:t>
            </a:r>
            <a:r>
              <a:rPr lang="en-US" altLang="zh-TW" sz="1600" dirty="0">
                <a:solidFill>
                  <a:schemeClr val="accent1">
                    <a:lumMod val="75000"/>
                  </a:schemeClr>
                </a:solidFill>
                <a:latin typeface="Calibri" panose="020F0502020204030204" pitchFamily="34" charset="0"/>
              </a:rPr>
              <a:t>..</a:t>
            </a:r>
          </a:p>
          <a:p>
            <a:pPr marL="363538" indent="-363538"/>
            <a:r>
              <a:rPr lang="en-US" altLang="zh-TW" sz="1600" b="1" dirty="0">
                <a:solidFill>
                  <a:schemeClr val="accent1">
                    <a:lumMod val="75000"/>
                  </a:schemeClr>
                </a:solidFill>
                <a:latin typeface="Calibri" panose="020F0502020204030204" pitchFamily="34" charset="0"/>
              </a:rPr>
              <a:t>	a </a:t>
            </a:r>
            <a:r>
              <a:rPr lang="en-US" altLang="zh-TW" sz="1600" dirty="0">
                <a:solidFill>
                  <a:schemeClr val="accent1">
                    <a:lumMod val="75000"/>
                  </a:schemeClr>
                </a:solidFill>
                <a:latin typeface="Calibri" panose="020F0502020204030204" pitchFamily="34" charset="0"/>
              </a:rPr>
              <a:t>deal with our problems</a:t>
            </a:r>
          </a:p>
          <a:p>
            <a:pPr marL="363538" indent="-363538"/>
            <a:r>
              <a:rPr lang="en-US" altLang="zh-TW" sz="1600" b="1" dirty="0">
                <a:solidFill>
                  <a:schemeClr val="accent1">
                    <a:lumMod val="75000"/>
                  </a:schemeClr>
                </a:solidFill>
                <a:latin typeface="Calibri" panose="020F0502020204030204" pitchFamily="34" charset="0"/>
              </a:rPr>
              <a:t>	b </a:t>
            </a:r>
            <a:r>
              <a:rPr lang="en-US" altLang="zh-TW" sz="1600" dirty="0">
                <a:solidFill>
                  <a:schemeClr val="accent1">
                    <a:lumMod val="75000"/>
                  </a:schemeClr>
                </a:solidFill>
                <a:latin typeface="Calibri" panose="020F0502020204030204" pitchFamily="34" charset="0"/>
              </a:rPr>
              <a:t>take care of ourselves</a:t>
            </a:r>
          </a:p>
          <a:p>
            <a:pPr marL="363538" indent="-363538"/>
            <a:r>
              <a:rPr lang="en-US" altLang="zh-TW" sz="1600" b="1" dirty="0">
                <a:solidFill>
                  <a:schemeClr val="accent1">
                    <a:lumMod val="75000"/>
                  </a:schemeClr>
                </a:solidFill>
                <a:latin typeface="Calibri" panose="020F0502020204030204" pitchFamily="34" charset="0"/>
              </a:rPr>
              <a:t>	c </a:t>
            </a:r>
            <a:r>
              <a:rPr lang="en-US" altLang="zh-TW" sz="1600" dirty="0">
                <a:solidFill>
                  <a:schemeClr val="accent1">
                    <a:lumMod val="75000"/>
                  </a:schemeClr>
                </a:solidFill>
                <a:latin typeface="Calibri" panose="020F0502020204030204" pitchFamily="34" charset="0"/>
              </a:rPr>
              <a:t>think we are important</a:t>
            </a:r>
          </a:p>
          <a:p>
            <a:pPr marL="363538" indent="-363538"/>
            <a:r>
              <a:rPr lang="en-US" altLang="zh-TW" sz="1600" b="1" dirty="0">
                <a:solidFill>
                  <a:schemeClr val="accent1">
                    <a:lumMod val="75000"/>
                  </a:schemeClr>
                </a:solidFill>
                <a:latin typeface="Calibri" panose="020F0502020204030204" pitchFamily="34" charset="0"/>
              </a:rPr>
              <a:t>5	</a:t>
            </a:r>
            <a:r>
              <a:rPr lang="en-US" altLang="zh-TW" sz="1600" dirty="0">
                <a:solidFill>
                  <a:schemeClr val="accent1">
                    <a:lumMod val="75000"/>
                  </a:schemeClr>
                </a:solidFill>
                <a:latin typeface="Calibri" panose="020F0502020204030204" pitchFamily="34" charset="0"/>
              </a:rPr>
              <a:t>... let them fall in love with it </a:t>
            </a:r>
            <a:r>
              <a:rPr lang="en-US" altLang="zh-TW" sz="1600" b="1" dirty="0">
                <a:solidFill>
                  <a:schemeClr val="accent1">
                    <a:lumMod val="75000"/>
                  </a:schemeClr>
                </a:solidFill>
                <a:latin typeface="Calibri" panose="020F0502020204030204" pitchFamily="34" charset="0"/>
              </a:rPr>
              <a:t>all on their own</a:t>
            </a:r>
            <a:r>
              <a:rPr lang="en-US" altLang="zh-TW" sz="1600" dirty="0">
                <a:solidFill>
                  <a:schemeClr val="accent1">
                    <a:lumMod val="75000"/>
                  </a:schemeClr>
                </a:solidFill>
                <a:latin typeface="Calibri" panose="020F0502020204030204" pitchFamily="34" charset="0"/>
              </a:rPr>
              <a:t>.</a:t>
            </a:r>
          </a:p>
          <a:p>
            <a:pPr marL="363538" indent="-363538"/>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all at the same time</a:t>
            </a:r>
          </a:p>
          <a:p>
            <a:pPr marL="363538" indent="-363538"/>
            <a:r>
              <a:rPr lang="en-US" altLang="zh-TW" sz="1600" b="1" dirty="0">
                <a:solidFill>
                  <a:schemeClr val="accent1">
                    <a:lumMod val="75000"/>
                  </a:schemeClr>
                </a:solidFill>
                <a:latin typeface="Calibri" panose="020F0502020204030204" pitchFamily="34" charset="0"/>
              </a:rPr>
              <a:t>	b</a:t>
            </a:r>
            <a:r>
              <a:rPr lang="en-US" altLang="zh-TW" sz="1600" dirty="0">
                <a:solidFill>
                  <a:schemeClr val="accent1">
                    <a:lumMod val="75000"/>
                  </a:schemeClr>
                </a:solidFill>
                <a:latin typeface="Calibri" panose="020F0502020204030204" pitchFamily="34" charset="0"/>
              </a:rPr>
              <a:t> when they were alone</a:t>
            </a:r>
          </a:p>
          <a:p>
            <a:pPr marL="363538" indent="-363538"/>
            <a:r>
              <a:rPr lang="en-US" altLang="zh-TW" sz="1600" b="1" dirty="0">
                <a:solidFill>
                  <a:schemeClr val="accent1">
                    <a:lumMod val="75000"/>
                  </a:schemeClr>
                </a:solidFill>
                <a:latin typeface="Calibri" panose="020F0502020204030204" pitchFamily="34" charset="0"/>
              </a:rPr>
              <a:t>	c</a:t>
            </a:r>
            <a:r>
              <a:rPr lang="en-US" altLang="zh-TW" sz="1600" dirty="0">
                <a:solidFill>
                  <a:schemeClr val="accent1">
                    <a:lumMod val="75000"/>
                  </a:schemeClr>
                </a:solidFill>
                <a:latin typeface="Calibri" panose="020F0502020204030204" pitchFamily="34" charset="0"/>
              </a:rPr>
              <a:t> without help</a:t>
            </a:r>
            <a:endParaRPr lang="zh-TW" altLang="en-US" sz="1600" dirty="0">
              <a:solidFill>
                <a:schemeClr val="accent1">
                  <a:lumMod val="75000"/>
                </a:schemeClr>
              </a:solidFill>
              <a:latin typeface="Calibri" panose="020F0502020204030204" pitchFamily="34" charset="0"/>
            </a:endParaRPr>
          </a:p>
        </p:txBody>
      </p:sp>
      <p:pic>
        <p:nvPicPr>
          <p:cNvPr id="9" name="Picture 2">
            <a:hlinkClick r:id="rId2" action="ppaction://hlinkfile"/>
          </p:cNvPr>
          <p:cNvPicPr>
            <a:picLocks noChangeAspect="1" noChangeArrowheads="1"/>
          </p:cNvPicPr>
          <p:nvPr/>
        </p:nvPicPr>
        <p:blipFill>
          <a:blip r:embed="rId3" cstate="print"/>
          <a:srcRect/>
          <a:stretch>
            <a:fillRect/>
          </a:stretch>
        </p:blipFill>
        <p:spPr bwMode="auto">
          <a:xfrm>
            <a:off x="5180760" y="281445"/>
            <a:ext cx="942546" cy="288000"/>
          </a:xfrm>
          <a:prstGeom prst="rect">
            <a:avLst/>
          </a:prstGeom>
          <a:noFill/>
          <a:ln w="9525">
            <a:noFill/>
            <a:miter lim="800000"/>
            <a:headEnd/>
            <a:tailEnd/>
          </a:ln>
        </p:spPr>
      </p:pic>
      <p:sp>
        <p:nvSpPr>
          <p:cNvPr id="6" name="矩形 5">
            <a:extLst>
              <a:ext uri="{FF2B5EF4-FFF2-40B4-BE49-F238E27FC236}">
                <a16:creationId xmlns:a16="http://schemas.microsoft.com/office/drawing/2014/main" id="{B39422DC-E6CC-4C21-996F-34134A0DD46F}"/>
              </a:ext>
            </a:extLst>
          </p:cNvPr>
          <p:cNvSpPr/>
          <p:nvPr/>
        </p:nvSpPr>
        <p:spPr>
          <a:xfrm>
            <a:off x="114064" y="712421"/>
            <a:ext cx="319318" cy="369332"/>
          </a:xfrm>
          <a:prstGeom prst="rect">
            <a:avLst/>
          </a:prstGeom>
        </p:spPr>
        <p:txBody>
          <a:bodyPr wrap="none">
            <a:spAutoFit/>
          </a:bodyPr>
          <a:lstStyle/>
          <a:p>
            <a:pPr marL="360363" indent="-360363">
              <a:spcBef>
                <a:spcPts val="600"/>
              </a:spcBef>
            </a:pPr>
            <a:r>
              <a:rPr lang="en-US" altLang="zh-TW" b="1" dirty="0">
                <a:solidFill>
                  <a:srgbClr val="FF0066"/>
                </a:solidFill>
                <a:latin typeface="Segoe Print" panose="02000600000000000000" pitchFamily="2" charset="0"/>
              </a:rPr>
              <a:t>a</a:t>
            </a:r>
          </a:p>
        </p:txBody>
      </p:sp>
      <p:sp>
        <p:nvSpPr>
          <p:cNvPr id="10" name="矩形 9">
            <a:extLst>
              <a:ext uri="{FF2B5EF4-FFF2-40B4-BE49-F238E27FC236}">
                <a16:creationId xmlns:a16="http://schemas.microsoft.com/office/drawing/2014/main" id="{C992975D-47C1-46EE-86CF-4BE4D9C67C64}"/>
              </a:ext>
            </a:extLst>
          </p:cNvPr>
          <p:cNvSpPr/>
          <p:nvPr/>
        </p:nvSpPr>
        <p:spPr>
          <a:xfrm>
            <a:off x="114064" y="1696269"/>
            <a:ext cx="319318" cy="369332"/>
          </a:xfrm>
          <a:prstGeom prst="rect">
            <a:avLst/>
          </a:prstGeom>
        </p:spPr>
        <p:txBody>
          <a:bodyPr wrap="none">
            <a:spAutoFit/>
          </a:bodyPr>
          <a:lstStyle/>
          <a:p>
            <a:pPr marL="360363" indent="-360363">
              <a:spcBef>
                <a:spcPts val="600"/>
              </a:spcBef>
            </a:pPr>
            <a:r>
              <a:rPr lang="en-US" altLang="zh-TW" b="1" dirty="0">
                <a:solidFill>
                  <a:srgbClr val="FF0066"/>
                </a:solidFill>
                <a:latin typeface="Segoe Print" panose="02000600000000000000" pitchFamily="2" charset="0"/>
              </a:rPr>
              <a:t>b</a:t>
            </a:r>
          </a:p>
        </p:txBody>
      </p:sp>
      <p:sp>
        <p:nvSpPr>
          <p:cNvPr id="12" name="矩形 11">
            <a:extLst>
              <a:ext uri="{FF2B5EF4-FFF2-40B4-BE49-F238E27FC236}">
                <a16:creationId xmlns:a16="http://schemas.microsoft.com/office/drawing/2014/main" id="{D9FF1D6C-E477-41E6-8903-9D0F7C0CC6BB}"/>
              </a:ext>
            </a:extLst>
          </p:cNvPr>
          <p:cNvSpPr/>
          <p:nvPr/>
        </p:nvSpPr>
        <p:spPr>
          <a:xfrm>
            <a:off x="114064" y="2680117"/>
            <a:ext cx="301686" cy="369332"/>
          </a:xfrm>
          <a:prstGeom prst="rect">
            <a:avLst/>
          </a:prstGeom>
        </p:spPr>
        <p:txBody>
          <a:bodyPr wrap="none">
            <a:spAutoFit/>
          </a:bodyPr>
          <a:lstStyle/>
          <a:p>
            <a:pPr marL="360363" indent="-360363">
              <a:spcBef>
                <a:spcPts val="600"/>
              </a:spcBef>
            </a:pPr>
            <a:r>
              <a:rPr lang="en-US" altLang="zh-TW" b="1" dirty="0">
                <a:solidFill>
                  <a:srgbClr val="FF0066"/>
                </a:solidFill>
                <a:latin typeface="Segoe Print" panose="02000600000000000000" pitchFamily="2" charset="0"/>
              </a:rPr>
              <a:t>c</a:t>
            </a:r>
          </a:p>
        </p:txBody>
      </p:sp>
      <p:sp>
        <p:nvSpPr>
          <p:cNvPr id="13" name="矩形 12">
            <a:extLst>
              <a:ext uri="{FF2B5EF4-FFF2-40B4-BE49-F238E27FC236}">
                <a16:creationId xmlns:a16="http://schemas.microsoft.com/office/drawing/2014/main" id="{3711E439-0380-4814-A137-DEE13A5993FA}"/>
              </a:ext>
            </a:extLst>
          </p:cNvPr>
          <p:cNvSpPr/>
          <p:nvPr/>
        </p:nvSpPr>
        <p:spPr>
          <a:xfrm>
            <a:off x="114064" y="3623886"/>
            <a:ext cx="301686" cy="369332"/>
          </a:xfrm>
          <a:prstGeom prst="rect">
            <a:avLst/>
          </a:prstGeom>
        </p:spPr>
        <p:txBody>
          <a:bodyPr wrap="none">
            <a:spAutoFit/>
          </a:bodyPr>
          <a:lstStyle/>
          <a:p>
            <a:pPr marL="360363" indent="-360363">
              <a:spcBef>
                <a:spcPts val="600"/>
              </a:spcBef>
            </a:pPr>
            <a:r>
              <a:rPr lang="en-US" altLang="zh-TW" b="1" dirty="0">
                <a:solidFill>
                  <a:srgbClr val="FF0066"/>
                </a:solidFill>
                <a:latin typeface="Segoe Print" panose="02000600000000000000" pitchFamily="2" charset="0"/>
              </a:rPr>
              <a:t>c</a:t>
            </a:r>
          </a:p>
        </p:txBody>
      </p:sp>
      <p:sp>
        <p:nvSpPr>
          <p:cNvPr id="14" name="矩形 13">
            <a:extLst>
              <a:ext uri="{FF2B5EF4-FFF2-40B4-BE49-F238E27FC236}">
                <a16:creationId xmlns:a16="http://schemas.microsoft.com/office/drawing/2014/main" id="{1E61F935-E017-4173-8F54-D449EB8557E2}"/>
              </a:ext>
            </a:extLst>
          </p:cNvPr>
          <p:cNvSpPr/>
          <p:nvPr/>
        </p:nvSpPr>
        <p:spPr>
          <a:xfrm>
            <a:off x="114064" y="4607734"/>
            <a:ext cx="301686" cy="369332"/>
          </a:xfrm>
          <a:prstGeom prst="rect">
            <a:avLst/>
          </a:prstGeom>
        </p:spPr>
        <p:txBody>
          <a:bodyPr wrap="none">
            <a:spAutoFit/>
          </a:bodyPr>
          <a:lstStyle/>
          <a:p>
            <a:pPr marL="360363" indent="-360363">
              <a:spcBef>
                <a:spcPts val="600"/>
              </a:spcBef>
            </a:pPr>
            <a:r>
              <a:rPr lang="en-US" altLang="zh-TW" b="1" dirty="0">
                <a:solidFill>
                  <a:srgbClr val="FF0066"/>
                </a:solidFill>
                <a:latin typeface="Segoe Print" panose="02000600000000000000" pitchFamily="2" charset="0"/>
              </a:rPr>
              <a:t>c</a:t>
            </a:r>
          </a:p>
        </p:txBody>
      </p:sp>
    </p:spTree>
    <p:extLst>
      <p:ext uri="{BB962C8B-B14F-4D97-AF65-F5344CB8AC3E}">
        <p14:creationId xmlns:p14="http://schemas.microsoft.com/office/powerpoint/2010/main" val="7400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ipe(left)">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left)">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748673" y="66005"/>
            <a:ext cx="8326902"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3a</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The story behind the photo</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42971" y="1778694"/>
            <a:ext cx="5829229"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photos (A–C). Match the captions (1–3) with the photos.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34</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26" name="矩形 25">
            <a:extLst>
              <a:ext uri="{FF2B5EF4-FFF2-40B4-BE49-F238E27FC236}">
                <a16:creationId xmlns:a16="http://schemas.microsoft.com/office/drawing/2014/main" id="{76E68D4F-6CCD-4F32-AA9F-C69102300207}"/>
              </a:ext>
            </a:extLst>
          </p:cNvPr>
          <p:cNvSpPr/>
          <p:nvPr/>
        </p:nvSpPr>
        <p:spPr>
          <a:xfrm>
            <a:off x="521825" y="5000589"/>
            <a:ext cx="344883" cy="1169551"/>
          </a:xfrm>
          <a:prstGeom prst="rect">
            <a:avLst/>
          </a:prstGeom>
        </p:spPr>
        <p:txBody>
          <a:bodyPr wrap="square">
            <a:spAutoFit/>
          </a:bodyPr>
          <a:lstStyle/>
          <a:p>
            <a:pPr>
              <a:lnSpc>
                <a:spcPts val="2800"/>
              </a:lnSpc>
            </a:pPr>
            <a:r>
              <a:rPr lang="en-US" altLang="zh-TW" b="1" dirty="0">
                <a:solidFill>
                  <a:srgbClr val="FF0066"/>
                </a:solidFill>
                <a:latin typeface="Segoe Print" panose="02000600000000000000" pitchFamily="2" charset="0"/>
              </a:rPr>
              <a:t>C</a:t>
            </a:r>
          </a:p>
          <a:p>
            <a:pPr>
              <a:lnSpc>
                <a:spcPts val="2800"/>
              </a:lnSpc>
            </a:pPr>
            <a:r>
              <a:rPr lang="en-US" altLang="zh-TW" b="1" dirty="0">
                <a:solidFill>
                  <a:srgbClr val="FF0066"/>
                </a:solidFill>
                <a:latin typeface="Segoe Print" panose="02000600000000000000" pitchFamily="2" charset="0"/>
              </a:rPr>
              <a:t>A</a:t>
            </a:r>
          </a:p>
          <a:p>
            <a:pPr>
              <a:lnSpc>
                <a:spcPts val="2800"/>
              </a:lnSpc>
            </a:pPr>
            <a:r>
              <a:rPr lang="en-US" altLang="zh-TW" b="1" dirty="0">
                <a:solidFill>
                  <a:srgbClr val="FF0066"/>
                </a:solidFill>
                <a:latin typeface="Segoe Print" panose="02000600000000000000" pitchFamily="2" charset="0"/>
              </a:rPr>
              <a:t>B</a:t>
            </a:r>
          </a:p>
        </p:txBody>
      </p:sp>
      <p:sp>
        <p:nvSpPr>
          <p:cNvPr id="15" name="矩形 14"/>
          <p:cNvSpPr/>
          <p:nvPr/>
        </p:nvSpPr>
        <p:spPr>
          <a:xfrm>
            <a:off x="827068" y="4976135"/>
            <a:ext cx="7751853" cy="1169551"/>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diving in an underground lake in Mexico</a:t>
            </a:r>
          </a:p>
          <a:p>
            <a:pPr marL="360000" indent="-360000">
              <a:spcBef>
                <a:spcPts val="600"/>
              </a:spcBef>
            </a:pPr>
            <a:r>
              <a:rPr lang="en-US" altLang="zh-TW" sz="2000" dirty="0">
                <a:latin typeface="Calibri" panose="020F0502020204030204" pitchFamily="34" charset="0"/>
              </a:rPr>
              <a:t>2 	</a:t>
            </a:r>
            <a:r>
              <a:rPr lang="en-US" altLang="zh-TW" sz="2000" dirty="0" err="1">
                <a:latin typeface="Calibri" panose="020F0502020204030204" pitchFamily="34" charset="0"/>
              </a:rPr>
              <a:t>snorkelling</a:t>
            </a:r>
            <a:r>
              <a:rPr lang="en-US" altLang="zh-TW" sz="2000" dirty="0">
                <a:latin typeface="Calibri" panose="020F0502020204030204" pitchFamily="34" charset="0"/>
              </a:rPr>
              <a:t> with a whale shark in the Indian Ocean</a:t>
            </a:r>
          </a:p>
          <a:p>
            <a:pPr marL="360000" indent="-360000">
              <a:spcBef>
                <a:spcPts val="600"/>
              </a:spcBef>
            </a:pPr>
            <a:r>
              <a:rPr lang="en-US" altLang="zh-TW" sz="2000" dirty="0">
                <a:latin typeface="Calibri" panose="020F0502020204030204" pitchFamily="34" charset="0"/>
              </a:rPr>
              <a:t>3 	white-water rafting on the Zambezi River</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DE1F8715-5851-4BBC-A0C2-A42C8BAC8C8D}"/>
              </a:ext>
            </a:extLst>
          </p:cNvPr>
          <p:cNvSpPr/>
          <p:nvPr/>
        </p:nvSpPr>
        <p:spPr>
          <a:xfrm>
            <a:off x="327485" y="1097389"/>
            <a:ext cx="85818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a:t>
            </a:r>
            <a:endParaRPr lang="zh-TW" altLang="en-US" sz="3200" dirty="0">
              <a:solidFill>
                <a:schemeClr val="tx1">
                  <a:lumMod val="65000"/>
                  <a:lumOff val="35000"/>
                </a:schemeClr>
              </a:solidFill>
              <a:latin typeface="Calibri" panose="020F0502020204030204" pitchFamily="34" charset="0"/>
            </a:endParaRPr>
          </a:p>
        </p:txBody>
      </p:sp>
      <p:grpSp>
        <p:nvGrpSpPr>
          <p:cNvPr id="8" name="群組 7">
            <a:extLst>
              <a:ext uri="{FF2B5EF4-FFF2-40B4-BE49-F238E27FC236}">
                <a16:creationId xmlns:a16="http://schemas.microsoft.com/office/drawing/2014/main" id="{B4E5443A-3F28-4DB2-8F74-160ED7F77F1C}"/>
              </a:ext>
            </a:extLst>
          </p:cNvPr>
          <p:cNvGrpSpPr/>
          <p:nvPr/>
        </p:nvGrpSpPr>
        <p:grpSpPr>
          <a:xfrm>
            <a:off x="178887" y="1881865"/>
            <a:ext cx="8856932" cy="3304494"/>
            <a:chOff x="178887" y="1881865"/>
            <a:chExt cx="8856932" cy="3304494"/>
          </a:xfrm>
        </p:grpSpPr>
        <p:pic>
          <p:nvPicPr>
            <p:cNvPr id="4099" name="Picture 3"/>
            <p:cNvPicPr>
              <a:picLocks noChangeAspect="1" noChangeArrowheads="1"/>
            </p:cNvPicPr>
            <p:nvPr/>
          </p:nvPicPr>
          <p:blipFill>
            <a:blip r:embed="rId3" cstate="print"/>
            <a:srcRect/>
            <a:stretch>
              <a:fillRect/>
            </a:stretch>
          </p:blipFill>
          <p:spPr bwMode="auto">
            <a:xfrm>
              <a:off x="178887" y="2653388"/>
              <a:ext cx="3075988" cy="2207722"/>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3409762" y="2669433"/>
              <a:ext cx="2585862" cy="2191677"/>
            </a:xfrm>
            <a:prstGeom prst="rect">
              <a:avLst/>
            </a:prstGeom>
            <a:noFill/>
            <a:ln w="9525">
              <a:noFill/>
              <a:miter lim="800000"/>
              <a:headEnd/>
              <a:tailEnd/>
            </a:ln>
          </p:spPr>
        </p:pic>
        <p:pic>
          <p:nvPicPr>
            <p:cNvPr id="4" name="圖片 3">
              <a:extLst>
                <a:ext uri="{FF2B5EF4-FFF2-40B4-BE49-F238E27FC236}">
                  <a16:creationId xmlns:a16="http://schemas.microsoft.com/office/drawing/2014/main" id="{735B685C-8ED6-4BE3-9148-2D7712ADCC50}"/>
                </a:ext>
              </a:extLst>
            </p:cNvPr>
            <p:cNvPicPr>
              <a:picLocks noChangeAspect="1"/>
            </p:cNvPicPr>
            <p:nvPr/>
          </p:nvPicPr>
          <p:blipFill>
            <a:blip r:embed="rId5"/>
            <a:stretch>
              <a:fillRect/>
            </a:stretch>
          </p:blipFill>
          <p:spPr>
            <a:xfrm>
              <a:off x="6128735" y="1881865"/>
              <a:ext cx="2907084" cy="3304494"/>
            </a:xfrm>
            <a:prstGeom prst="rect">
              <a:avLst/>
            </a:prstGeom>
          </p:spPr>
        </p:pic>
        <p:pic>
          <p:nvPicPr>
            <p:cNvPr id="5" name="圖片 4">
              <a:extLst>
                <a:ext uri="{FF2B5EF4-FFF2-40B4-BE49-F238E27FC236}">
                  <a16:creationId xmlns:a16="http://schemas.microsoft.com/office/drawing/2014/main" id="{1826F99A-FB33-4E75-8D0D-78289F061564}"/>
                </a:ext>
              </a:extLst>
            </p:cNvPr>
            <p:cNvPicPr>
              <a:picLocks noChangeAspect="1"/>
            </p:cNvPicPr>
            <p:nvPr/>
          </p:nvPicPr>
          <p:blipFill>
            <a:blip r:embed="rId6"/>
            <a:stretch>
              <a:fillRect/>
            </a:stretch>
          </p:blipFill>
          <p:spPr>
            <a:xfrm>
              <a:off x="6494690" y="2277030"/>
              <a:ext cx="247650" cy="209550"/>
            </a:xfrm>
            <a:prstGeom prst="rect">
              <a:avLst/>
            </a:prstGeom>
          </p:spPr>
        </p:pic>
        <p:pic>
          <p:nvPicPr>
            <p:cNvPr id="6" name="圖片 5">
              <a:extLst>
                <a:ext uri="{FF2B5EF4-FFF2-40B4-BE49-F238E27FC236}">
                  <a16:creationId xmlns:a16="http://schemas.microsoft.com/office/drawing/2014/main" id="{BC8474D8-0DE4-40F8-9C93-5AE9FFB15B63}"/>
                </a:ext>
              </a:extLst>
            </p:cNvPr>
            <p:cNvPicPr>
              <a:picLocks noChangeAspect="1"/>
            </p:cNvPicPr>
            <p:nvPr/>
          </p:nvPicPr>
          <p:blipFill>
            <a:blip r:embed="rId7"/>
            <a:stretch>
              <a:fillRect/>
            </a:stretch>
          </p:blipFill>
          <p:spPr>
            <a:xfrm>
              <a:off x="666683" y="2669433"/>
              <a:ext cx="200025" cy="180975"/>
            </a:xfrm>
            <a:prstGeom prst="rect">
              <a:avLst/>
            </a:prstGeom>
          </p:spPr>
        </p:pic>
        <p:pic>
          <p:nvPicPr>
            <p:cNvPr id="7" name="圖片 6">
              <a:extLst>
                <a:ext uri="{FF2B5EF4-FFF2-40B4-BE49-F238E27FC236}">
                  <a16:creationId xmlns:a16="http://schemas.microsoft.com/office/drawing/2014/main" id="{00555E39-AED0-47C5-8CD7-BD9D5A46A637}"/>
                </a:ext>
              </a:extLst>
            </p:cNvPr>
            <p:cNvPicPr>
              <a:picLocks noChangeAspect="1"/>
            </p:cNvPicPr>
            <p:nvPr/>
          </p:nvPicPr>
          <p:blipFill>
            <a:blip r:embed="rId8"/>
            <a:stretch>
              <a:fillRect/>
            </a:stretch>
          </p:blipFill>
          <p:spPr>
            <a:xfrm>
              <a:off x="3409762" y="2669433"/>
              <a:ext cx="200025" cy="200025"/>
            </a:xfrm>
            <a:prstGeom prst="rect">
              <a:avLst/>
            </a:prstGeom>
          </p:spPr>
        </p:pic>
      </p:grpSp>
    </p:spTree>
    <p:extLst>
      <p:ext uri="{BB962C8B-B14F-4D97-AF65-F5344CB8AC3E}">
        <p14:creationId xmlns:p14="http://schemas.microsoft.com/office/powerpoint/2010/main"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wipe(left)">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wipe(left)">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The trip described in the video was filmed for a documentary called Nobody’s River. From what you have learned, why do you think the film-makers chose that title?</a:t>
            </a:r>
            <a:endParaRPr lang="zh-TW" altLang="en-US" sz="2000" dirty="0">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CB73B3E9-9D0B-4653-A383-F18A7FA2C7F1}"/>
              </a:ext>
            </a:extLst>
          </p:cNvPr>
          <p:cNvSpPr/>
          <p:nvPr/>
        </p:nvSpPr>
        <p:spPr>
          <a:xfrm>
            <a:off x="730627" y="1640839"/>
            <a:ext cx="8016766" cy="1277273"/>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a:t>
            </a:r>
          </a:p>
          <a:p>
            <a:pPr>
              <a:spcBef>
                <a:spcPts val="600"/>
              </a:spcBef>
            </a:pPr>
            <a:r>
              <a:rPr lang="en-US" altLang="zh-TW" b="1" dirty="0">
                <a:solidFill>
                  <a:srgbClr val="FF0066"/>
                </a:solidFill>
                <a:latin typeface="Segoe Print" panose="02000600000000000000" pitchFamily="2" charset="0"/>
              </a:rPr>
              <a:t>The probable reason is because the river goes along the borders of countries so no one country can claim it. Also, no country has exploited the river by building dams or bridges.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95695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Imagine </a:t>
            </a:r>
            <a:r>
              <a:rPr lang="en-US" altLang="zh-TW" sz="2000" dirty="0">
                <a:latin typeface="Calibri" panose="020F0502020204030204" pitchFamily="34" charset="0"/>
                <a:cs typeface="Calibri" panose="020F0502020204030204" pitchFamily="34" charset="0"/>
              </a:rPr>
              <a:t>you</a:t>
            </a:r>
            <a:r>
              <a:rPr lang="en-US" altLang="zh-TW" sz="2000" dirty="0">
                <a:latin typeface="Calibri" panose="020F0502020204030204" pitchFamily="34" charset="0"/>
              </a:rPr>
              <a:t> are going to be away from home for two months. What would you take with you from home? What essential things would you take in each of these situations? Discuss your answers with the class.</a:t>
            </a:r>
            <a:endParaRPr lang="zh-TW" altLang="en-US" sz="2000" dirty="0">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7CCDF72E-ADE8-494B-9C73-FF1868777465}"/>
              </a:ext>
            </a:extLst>
          </p:cNvPr>
          <p:cNvSpPr/>
          <p:nvPr/>
        </p:nvSpPr>
        <p:spPr>
          <a:xfrm>
            <a:off x="666520" y="1403679"/>
            <a:ext cx="8080873" cy="1169551"/>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You’re going on an expedition to a place similar to the video.</a:t>
            </a:r>
          </a:p>
          <a:p>
            <a:pPr marL="360363" indent="-360363">
              <a:spcBef>
                <a:spcPts val="600"/>
              </a:spcBef>
              <a:tabLst>
                <a:tab pos="363538" algn="l"/>
              </a:tabLst>
            </a:pPr>
            <a:r>
              <a:rPr lang="en-US" altLang="zh-TW" sz="2000" dirty="0">
                <a:latin typeface="Calibri" panose="020F0502020204030204" pitchFamily="34" charset="0"/>
              </a:rPr>
              <a:t>2 	You’re going on a long holiday with your family or friends.</a:t>
            </a:r>
          </a:p>
          <a:p>
            <a:pPr marL="360363" indent="-360363">
              <a:spcBef>
                <a:spcPts val="600"/>
              </a:spcBef>
              <a:tabLst>
                <a:tab pos="360363" algn="l"/>
                <a:tab pos="363538" algn="l"/>
              </a:tabLst>
            </a:pPr>
            <a:r>
              <a:rPr lang="en-US" altLang="zh-TW" sz="2000" dirty="0">
                <a:latin typeface="Calibri" panose="020F0502020204030204" pitchFamily="34" charset="0"/>
              </a:rPr>
              <a:t>3 	You’re a professional sportsperson and you’re going on a world trip.</a:t>
            </a:r>
            <a:endParaRPr lang="zh-TW" altLang="en-US" sz="2000" dirty="0">
              <a:latin typeface="Calibri" panose="020F0502020204030204" pitchFamily="34" charset="0"/>
            </a:endParaRPr>
          </a:p>
        </p:txBody>
      </p:sp>
      <p:sp>
        <p:nvSpPr>
          <p:cNvPr id="6" name="矩形 5">
            <a:extLst>
              <a:ext uri="{FF2B5EF4-FFF2-40B4-BE49-F238E27FC236}">
                <a16:creationId xmlns:a16="http://schemas.microsoft.com/office/drawing/2014/main" id="{CB73B3E9-9D0B-4653-A383-F18A7FA2C7F1}"/>
              </a:ext>
            </a:extLst>
          </p:cNvPr>
          <p:cNvSpPr/>
          <p:nvPr/>
        </p:nvSpPr>
        <p:spPr>
          <a:xfrm>
            <a:off x="115747" y="2687108"/>
            <a:ext cx="8970302" cy="1800493"/>
          </a:xfrm>
          <a:prstGeom prst="rect">
            <a:avLst/>
          </a:prstGeom>
        </p:spPr>
        <p:txBody>
          <a:bodyPr wrap="square">
            <a:spAutoFit/>
          </a:bodyPr>
          <a:lstStyle/>
          <a:p>
            <a:pPr>
              <a:spcBef>
                <a:spcPts val="600"/>
              </a:spcBef>
            </a:pPr>
            <a:r>
              <a:rPr lang="en-US" altLang="zh-TW" sz="1600" b="1" dirty="0">
                <a:solidFill>
                  <a:srgbClr val="FF0066"/>
                </a:solidFill>
                <a:latin typeface="Segoe Print" panose="02000600000000000000" pitchFamily="2" charset="0"/>
              </a:rPr>
              <a:t>EXAMPLE ANSWERS</a:t>
            </a:r>
          </a:p>
          <a:p>
            <a:pPr marL="360363" indent="-360363">
              <a:spcBef>
                <a:spcPts val="600"/>
              </a:spcBef>
            </a:pPr>
            <a:r>
              <a:rPr lang="en-US" altLang="zh-TW" sz="1600" b="1" dirty="0">
                <a:solidFill>
                  <a:srgbClr val="FF0066"/>
                </a:solidFill>
                <a:latin typeface="Segoe Print" panose="02000600000000000000" pitchFamily="2" charset="0"/>
              </a:rPr>
              <a:t>1 	Possibilities include: backpack, compass, map, mobile phone with battery recharge facilities, phrasebook, water purifying tablets, camping equipment, tent</a:t>
            </a:r>
          </a:p>
          <a:p>
            <a:pPr marL="360363" indent="-360363">
              <a:spcBef>
                <a:spcPts val="600"/>
              </a:spcBef>
            </a:pPr>
            <a:r>
              <a:rPr lang="en-US" altLang="zh-TW" sz="1600" b="1" dirty="0">
                <a:solidFill>
                  <a:srgbClr val="FF0066"/>
                </a:solidFill>
                <a:latin typeface="Segoe Print" panose="02000600000000000000" pitchFamily="2" charset="0"/>
              </a:rPr>
              <a:t>2 	Possibilities include: towel, sunglasses, bathing costume, camera, mobile phone, passport</a:t>
            </a:r>
          </a:p>
          <a:p>
            <a:pPr marL="360363" indent="-360363">
              <a:spcBef>
                <a:spcPts val="600"/>
              </a:spcBef>
            </a:pPr>
            <a:r>
              <a:rPr lang="en-US" altLang="zh-TW" sz="1600" b="1" dirty="0">
                <a:solidFill>
                  <a:srgbClr val="FF0066"/>
                </a:solidFill>
                <a:latin typeface="Segoe Print" panose="02000600000000000000" pitchFamily="2" charset="0"/>
              </a:rPr>
              <a:t>3 	Possibilities include: mobile phone, sports equipment, medicine</a:t>
            </a:r>
            <a:endParaRPr lang="zh-TW" altLang="en-US" sz="1600" b="1" dirty="0">
              <a:solidFill>
                <a:srgbClr val="FF0066"/>
              </a:solidFill>
              <a:latin typeface="Segoe Print" panose="02000600000000000000" pitchFamily="2" charset="0"/>
            </a:endParaRPr>
          </a:p>
        </p:txBody>
      </p:sp>
      <p:pic>
        <p:nvPicPr>
          <p:cNvPr id="7" name="Picture 2">
            <a:extLst>
              <a:ext uri="{FF2B5EF4-FFF2-40B4-BE49-F238E27FC236}">
                <a16:creationId xmlns:a16="http://schemas.microsoft.com/office/drawing/2014/main" id="{47634641-5EAA-45EF-AC58-AC66591712F6}"/>
              </a:ext>
            </a:extLst>
          </p:cNvPr>
          <p:cNvPicPr>
            <a:picLocks noChangeAspect="1" noChangeArrowheads="1"/>
          </p:cNvPicPr>
          <p:nvPr/>
        </p:nvPicPr>
        <p:blipFill>
          <a:blip r:embed="rId2" cstate="print"/>
          <a:srcRect/>
          <a:stretch>
            <a:fillRect/>
          </a:stretch>
        </p:blipFill>
        <p:spPr bwMode="auto">
          <a:xfrm>
            <a:off x="2042858" y="4495311"/>
            <a:ext cx="5191319" cy="1842081"/>
          </a:xfrm>
          <a:prstGeom prst="rect">
            <a:avLst/>
          </a:prstGeom>
          <a:noFill/>
          <a:ln w="9525">
            <a:noFill/>
            <a:miter lim="800000"/>
            <a:headEnd/>
            <a:tailEnd/>
          </a:ln>
        </p:spPr>
      </p:pic>
    </p:spTree>
    <p:extLst>
      <p:ext uri="{BB962C8B-B14F-4D97-AF65-F5344CB8AC3E}">
        <p14:creationId xmlns:p14="http://schemas.microsoft.com/office/powerpoint/2010/main" val="95695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left)">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left)">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wipe(left)">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5" y="71931"/>
            <a:ext cx="7936789" cy="1754326"/>
          </a:xfrm>
          <a:prstGeom prst="rect">
            <a:avLst/>
          </a:prstGeom>
        </p:spPr>
        <p:txBody>
          <a:bodyPr wrap="square">
            <a:spAutoFit/>
          </a:bodyPr>
          <a:lstStyle/>
          <a:p>
            <a:pPr marL="2016000" indent="-2016000"/>
            <a:r>
              <a:rPr lang="en-US" altLang="zh-TW" sz="5200" b="1" dirty="0">
                <a:solidFill>
                  <a:srgbClr val="E60000"/>
                </a:solidFill>
                <a:latin typeface="Calibri" panose="020F0502020204030204" pitchFamily="34" charset="0"/>
                <a:cs typeface="Calibri" panose="020F0502020204030204" pitchFamily="34" charset="0"/>
              </a:rPr>
              <a:t>UNIT 3</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REVIEW AND </a:t>
            </a:r>
            <a:r>
              <a:rPr lang="en-US" altLang="zh-TW" sz="5200" dirty="0">
                <a:solidFill>
                  <a:srgbClr val="E60000"/>
                </a:solidFill>
                <a:latin typeface="Calibri" panose="020F0502020204030204" pitchFamily="34" charset="0"/>
                <a:cs typeface="Calibri" panose="020F0502020204030204" pitchFamily="34" charset="0"/>
              </a:rPr>
              <a:t>M</a:t>
            </a:r>
            <a:r>
              <a:rPr lang="en-US" altLang="zh-TW" sz="5200" dirty="0">
                <a:latin typeface="Calibri" panose="020F0502020204030204" pitchFamily="34" charset="0"/>
                <a:cs typeface="Calibri" panose="020F0502020204030204" pitchFamily="34" charset="0"/>
              </a:rPr>
              <a:t>EMORY </a:t>
            </a:r>
            <a:r>
              <a:rPr lang="en-US" altLang="zh-TW" sz="5200" dirty="0">
                <a:solidFill>
                  <a:srgbClr val="E60000"/>
                </a:solidFill>
                <a:latin typeface="Calibri" panose="020F0502020204030204" pitchFamily="34" charset="0"/>
                <a:cs typeface="Calibri" panose="020F0502020204030204" pitchFamily="34" charset="0"/>
              </a:rPr>
              <a:t>B</a:t>
            </a:r>
            <a:r>
              <a:rPr lang="en-US" altLang="zh-TW" sz="5200" dirty="0">
                <a:latin typeface="Calibri" panose="020F0502020204030204" pitchFamily="34" charset="0"/>
                <a:cs typeface="Calibri" panose="020F0502020204030204" pitchFamily="34" charset="0"/>
              </a:rPr>
              <a:t>OOSTER</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3" y="2180829"/>
            <a:ext cx="6317398"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Change the verbs in this story to the past continuous or past perfect simple where appropriate.</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586719"/>
            <a:ext cx="8489029"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a:t>
            </a:r>
            <a:endParaRPr lang="zh-TW" altLang="en-US" sz="3200" dirty="0">
              <a:solidFill>
                <a:srgbClr val="E60000"/>
              </a:solidFill>
              <a:latin typeface="Calibri" panose="020F0502020204030204"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6644481" y="1810027"/>
            <a:ext cx="1872343" cy="1285799"/>
          </a:xfrm>
          <a:prstGeom prst="rect">
            <a:avLst/>
          </a:prstGeom>
          <a:noFill/>
          <a:ln w="9525">
            <a:noFill/>
            <a:miter lim="800000"/>
            <a:headEnd/>
            <a:tailEnd/>
          </a:ln>
        </p:spPr>
      </p:pic>
      <p:sp>
        <p:nvSpPr>
          <p:cNvPr id="8" name="矩形 7">
            <a:extLst>
              <a:ext uri="{FF2B5EF4-FFF2-40B4-BE49-F238E27FC236}">
                <a16:creationId xmlns:a16="http://schemas.microsoft.com/office/drawing/2014/main" id="{C9ADD990-8EA7-4EC7-A595-51F08A08766E}"/>
              </a:ext>
            </a:extLst>
          </p:cNvPr>
          <p:cNvSpPr/>
          <p:nvPr/>
        </p:nvSpPr>
        <p:spPr>
          <a:xfrm>
            <a:off x="691706" y="3151749"/>
            <a:ext cx="8005979" cy="2939266"/>
          </a:xfrm>
          <a:prstGeom prst="rect">
            <a:avLst/>
          </a:prstGeom>
        </p:spPr>
        <p:txBody>
          <a:bodyPr wrap="square">
            <a:spAutoFit/>
          </a:bodyPr>
          <a:lstStyle/>
          <a:p>
            <a:r>
              <a:rPr lang="en-US" altLang="zh-TW" sz="2000" dirty="0">
                <a:latin typeface="Calibri" panose="020F0502020204030204" pitchFamily="34" charset="0"/>
              </a:rPr>
              <a:t>‘I 1 </a:t>
            </a:r>
            <a:r>
              <a:rPr lang="en-US" altLang="zh-TW" sz="2000" i="1" dirty="0">
                <a:latin typeface="Calibri" panose="020F0502020204030204" pitchFamily="34" charset="0"/>
              </a:rPr>
              <a:t>learned</a:t>
            </a:r>
            <a:r>
              <a:rPr lang="en-US" altLang="zh-TW" sz="2000" dirty="0">
                <a:latin typeface="Calibri" panose="020F0502020204030204" pitchFamily="34" charset="0"/>
              </a:rPr>
              <a:t> to surf a few years ago when I 2 </a:t>
            </a:r>
            <a:r>
              <a:rPr lang="en-US" altLang="zh-TW" sz="2000" i="1" dirty="0">
                <a:latin typeface="Calibri" panose="020F0502020204030204" pitchFamily="34" charset="0"/>
              </a:rPr>
              <a:t>was</a:t>
            </a:r>
            <a:r>
              <a:rPr lang="en-US" altLang="zh-TW" sz="2000" dirty="0">
                <a:latin typeface="Calibri" panose="020F0502020204030204" pitchFamily="34" charset="0"/>
              </a:rPr>
              <a:t> in my teens. My dad 3 </a:t>
            </a:r>
            <a:r>
              <a:rPr lang="en-US" altLang="zh-TW" sz="2000" i="1" dirty="0">
                <a:latin typeface="Calibri" panose="020F0502020204030204" pitchFamily="34" charset="0"/>
              </a:rPr>
              <a:t>paid</a:t>
            </a:r>
            <a:r>
              <a:rPr lang="en-US" altLang="zh-TW" sz="2000" dirty="0">
                <a:latin typeface="Calibri" panose="020F0502020204030204" pitchFamily="34" charset="0"/>
              </a:rPr>
              <a:t> for a course, as a present, because I 4 </a:t>
            </a:r>
            <a:r>
              <a:rPr lang="en-US" altLang="zh-TW" sz="2000" i="1" dirty="0">
                <a:latin typeface="Calibri" panose="020F0502020204030204" pitchFamily="34" charset="0"/>
              </a:rPr>
              <a:t>just passed </a:t>
            </a:r>
            <a:r>
              <a:rPr lang="en-US" altLang="zh-TW" sz="2000" dirty="0">
                <a:latin typeface="Calibri" panose="020F0502020204030204" pitchFamily="34" charset="0"/>
              </a:rPr>
              <a:t>some important exams. It 5 </a:t>
            </a:r>
            <a:r>
              <a:rPr lang="en-US" altLang="zh-TW" sz="2000" i="1" dirty="0">
                <a:latin typeface="Calibri" panose="020F0502020204030204" pitchFamily="34" charset="0"/>
              </a:rPr>
              <a:t>was </a:t>
            </a:r>
            <a:r>
              <a:rPr lang="en-US" altLang="zh-TW" sz="2000" dirty="0">
                <a:latin typeface="Calibri" panose="020F0502020204030204" pitchFamily="34" charset="0"/>
              </a:rPr>
              <a:t>a sunny weekend in June. Anyway, the whole first day 6 </a:t>
            </a:r>
            <a:r>
              <a:rPr lang="en-US" altLang="zh-TW" sz="2000" i="1" dirty="0">
                <a:latin typeface="Calibri" panose="020F0502020204030204" pitchFamily="34" charset="0"/>
              </a:rPr>
              <a:t>went by </a:t>
            </a:r>
            <a:r>
              <a:rPr lang="en-US" altLang="zh-TW" sz="2000" dirty="0">
                <a:latin typeface="Calibri" panose="020F0502020204030204" pitchFamily="34" charset="0"/>
              </a:rPr>
              <a:t>and I 7 </a:t>
            </a:r>
            <a:r>
              <a:rPr lang="en-US" altLang="zh-TW" sz="2000" i="1" dirty="0">
                <a:latin typeface="Calibri" panose="020F0502020204030204" pitchFamily="34" charset="0"/>
              </a:rPr>
              <a:t>didn’t manage </a:t>
            </a:r>
            <a:r>
              <a:rPr lang="en-US" altLang="zh-TW" sz="2000" dirty="0">
                <a:latin typeface="Calibri" panose="020F0502020204030204" pitchFamily="34" charset="0"/>
              </a:rPr>
              <a:t>one successful ride. All my friends 8 </a:t>
            </a:r>
            <a:r>
              <a:rPr lang="en-US" altLang="zh-TW" sz="2000" i="1" dirty="0">
                <a:latin typeface="Calibri" panose="020F0502020204030204" pitchFamily="34" charset="0"/>
              </a:rPr>
              <a:t>watched</a:t>
            </a:r>
            <a:r>
              <a:rPr lang="en-US" altLang="zh-TW" sz="2000" dirty="0">
                <a:latin typeface="Calibri" panose="020F0502020204030204" pitchFamily="34" charset="0"/>
              </a:rPr>
              <a:t> and of course I 9 </a:t>
            </a:r>
            <a:r>
              <a:rPr lang="en-US" altLang="zh-TW" sz="2000" i="1" dirty="0">
                <a:latin typeface="Calibri" panose="020F0502020204030204" pitchFamily="34" charset="0"/>
              </a:rPr>
              <a:t>wanted</a:t>
            </a:r>
            <a:r>
              <a:rPr lang="en-US" altLang="zh-TW" sz="2000" dirty="0">
                <a:latin typeface="Calibri" panose="020F0502020204030204" pitchFamily="34" charset="0"/>
              </a:rPr>
              <a:t> to impress them. I eventually 10 </a:t>
            </a:r>
            <a:r>
              <a:rPr lang="en-US" altLang="zh-TW" sz="2000" i="1" dirty="0">
                <a:latin typeface="Calibri" panose="020F0502020204030204" pitchFamily="34" charset="0"/>
              </a:rPr>
              <a:t>paddled out </a:t>
            </a:r>
            <a:r>
              <a:rPr lang="en-US" altLang="zh-TW" sz="2000" dirty="0">
                <a:latin typeface="Calibri" panose="020F0502020204030204" pitchFamily="34" charset="0"/>
              </a:rPr>
              <a:t>for my last attempt of the day when the sun 11 </a:t>
            </a:r>
            <a:r>
              <a:rPr lang="en-US" altLang="zh-TW" sz="2000" i="1" dirty="0">
                <a:latin typeface="Calibri" panose="020F0502020204030204" pitchFamily="34" charset="0"/>
              </a:rPr>
              <a:t>set</a:t>
            </a:r>
            <a:r>
              <a:rPr lang="en-US" altLang="zh-TW" sz="2000" dirty="0">
                <a:latin typeface="Calibri" panose="020F0502020204030204" pitchFamily="34" charset="0"/>
              </a:rPr>
              <a:t> over the bay. I 12 </a:t>
            </a:r>
            <a:r>
              <a:rPr lang="en-US" altLang="zh-TW" sz="2000" i="1" dirty="0">
                <a:latin typeface="Calibri" panose="020F0502020204030204" pitchFamily="34" charset="0"/>
              </a:rPr>
              <a:t>scrambled </a:t>
            </a:r>
            <a:r>
              <a:rPr lang="en-US" altLang="zh-TW" sz="2000" dirty="0">
                <a:latin typeface="Calibri" panose="020F0502020204030204" pitchFamily="34" charset="0"/>
              </a:rPr>
              <a:t>onto the board and for the first time I 13 </a:t>
            </a:r>
            <a:r>
              <a:rPr lang="en-US" altLang="zh-TW" sz="2000" i="1" dirty="0">
                <a:latin typeface="Calibri" panose="020F0502020204030204" pitchFamily="34" charset="0"/>
              </a:rPr>
              <a:t>didn’t fall off</a:t>
            </a:r>
            <a:r>
              <a:rPr lang="en-US" altLang="zh-TW" sz="2000" dirty="0">
                <a:latin typeface="Calibri" panose="020F0502020204030204" pitchFamily="34" charset="0"/>
              </a:rPr>
              <a:t> straightaway. I 14 </a:t>
            </a:r>
            <a:r>
              <a:rPr lang="en-US" altLang="zh-TW" sz="2000" i="1" dirty="0">
                <a:latin typeface="Calibri" panose="020F0502020204030204" pitchFamily="34" charset="0"/>
              </a:rPr>
              <a:t>just got up </a:t>
            </a:r>
            <a:r>
              <a:rPr lang="en-US" altLang="zh-TW" sz="2000" dirty="0">
                <a:latin typeface="Calibri" panose="020F0502020204030204" pitchFamily="34" charset="0"/>
              </a:rPr>
              <a:t>on my feet on the board when someone almost 15 </a:t>
            </a:r>
            <a:r>
              <a:rPr lang="en-US" altLang="zh-TW" sz="2000" i="1" dirty="0">
                <a:latin typeface="Calibri" panose="020F0502020204030204" pitchFamily="34" charset="0"/>
              </a:rPr>
              <a:t>crashed</a:t>
            </a:r>
            <a:r>
              <a:rPr lang="en-US" altLang="zh-TW" sz="2000" dirty="0">
                <a:latin typeface="Calibri" panose="020F0502020204030204" pitchFamily="34" charset="0"/>
              </a:rPr>
              <a:t> right into me! But I </a:t>
            </a:r>
          </a:p>
          <a:p>
            <a:r>
              <a:rPr lang="en-US" altLang="zh-TW" sz="2000" dirty="0">
                <a:latin typeface="Calibri" panose="020F0502020204030204" pitchFamily="34" charset="0"/>
              </a:rPr>
              <a:t>16 </a:t>
            </a:r>
            <a:r>
              <a:rPr lang="en-US" altLang="zh-TW" sz="2000" i="1" dirty="0">
                <a:latin typeface="Calibri" panose="020F0502020204030204" pitchFamily="34" charset="0"/>
              </a:rPr>
              <a:t>stayed on</a:t>
            </a:r>
            <a:r>
              <a:rPr lang="en-US" altLang="zh-TW" sz="2000" dirty="0">
                <a:latin typeface="Calibri" panose="020F0502020204030204" pitchFamily="34" charset="0"/>
              </a:rPr>
              <a:t>!’</a:t>
            </a:r>
          </a:p>
        </p:txBody>
      </p:sp>
      <p:sp>
        <p:nvSpPr>
          <p:cNvPr id="9" name="矩形 8">
            <a:extLst>
              <a:ext uri="{FF2B5EF4-FFF2-40B4-BE49-F238E27FC236}">
                <a16:creationId xmlns:a16="http://schemas.microsoft.com/office/drawing/2014/main" id="{A752D27B-DF08-4007-B390-AB7C076F98CB}"/>
              </a:ext>
            </a:extLst>
          </p:cNvPr>
          <p:cNvSpPr/>
          <p:nvPr/>
        </p:nvSpPr>
        <p:spPr>
          <a:xfrm>
            <a:off x="550974" y="2870229"/>
            <a:ext cx="6568283" cy="369332"/>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2, 3, 5, 9, 10, 12, 13, 15 and 16 are correct.</a:t>
            </a:r>
          </a:p>
        </p:txBody>
      </p:sp>
      <p:sp>
        <p:nvSpPr>
          <p:cNvPr id="10" name="矩形 9">
            <a:extLst>
              <a:ext uri="{FF2B5EF4-FFF2-40B4-BE49-F238E27FC236}">
                <a16:creationId xmlns:a16="http://schemas.microsoft.com/office/drawing/2014/main" id="{A6F579E2-F714-457C-8498-854ADD2AEF9B}"/>
              </a:ext>
            </a:extLst>
          </p:cNvPr>
          <p:cNvSpPr/>
          <p:nvPr/>
        </p:nvSpPr>
        <p:spPr>
          <a:xfrm>
            <a:off x="2335804" y="5674318"/>
            <a:ext cx="6750246" cy="72327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4 had just passed  6 had gone by  7 hadn’t managed  </a:t>
            </a:r>
          </a:p>
          <a:p>
            <a:pPr marL="360363" indent="-360363">
              <a:spcBef>
                <a:spcPts val="600"/>
              </a:spcBef>
            </a:pPr>
            <a:r>
              <a:rPr lang="en-US" altLang="zh-TW" b="1" dirty="0">
                <a:solidFill>
                  <a:srgbClr val="FF0066"/>
                </a:solidFill>
                <a:latin typeface="Segoe Print" panose="02000600000000000000" pitchFamily="2" charset="0"/>
              </a:rPr>
              <a:t>8 were watching   11 was setting  14 had just got up</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31442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89135"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Answer the questions about the story in Exercise 1.</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994BFFE-8188-4436-A4CF-A84C8714CCE0}"/>
              </a:ext>
            </a:extLst>
          </p:cNvPr>
          <p:cNvSpPr/>
          <p:nvPr/>
        </p:nvSpPr>
        <p:spPr>
          <a:xfrm>
            <a:off x="699853" y="868827"/>
            <a:ext cx="8126534" cy="784830"/>
          </a:xfrm>
          <a:prstGeom prst="rect">
            <a:avLst/>
          </a:prstGeom>
        </p:spPr>
        <p:txBody>
          <a:bodyPr wrap="square">
            <a:spAutoFit/>
          </a:bodyPr>
          <a:lstStyle/>
          <a:p>
            <a:pPr marL="452438" indent="-452438">
              <a:spcBef>
                <a:spcPts val="600"/>
              </a:spcBef>
              <a:tabLst>
                <a:tab pos="363538" algn="l"/>
              </a:tabLst>
            </a:pPr>
            <a:r>
              <a:rPr lang="en-US" altLang="zh-TW" sz="2000" dirty="0">
                <a:latin typeface="Calibri" panose="020F0502020204030204" pitchFamily="34" charset="0"/>
              </a:rPr>
              <a:t>1	What was the speaker’s reason for learning to surf?</a:t>
            </a:r>
          </a:p>
          <a:p>
            <a:pPr marL="360363" indent="-360363">
              <a:spcBef>
                <a:spcPts val="600"/>
              </a:spcBef>
              <a:tabLst>
                <a:tab pos="363538" algn="l"/>
              </a:tabLst>
            </a:pPr>
            <a:r>
              <a:rPr lang="en-US" altLang="zh-TW" sz="2000" dirty="0">
                <a:latin typeface="Calibri" panose="020F0502020204030204" pitchFamily="34" charset="0"/>
              </a:rPr>
              <a:t>2 	Why was the speaker so happy when he/she didn’t fall off the board?</a:t>
            </a:r>
            <a:endParaRPr lang="zh-TW" altLang="en-US" sz="2000" dirty="0">
              <a:latin typeface="Calibri" panose="020F0502020204030204" pitchFamily="34" charset="0"/>
            </a:endParaRPr>
          </a:p>
        </p:txBody>
      </p:sp>
      <p:sp>
        <p:nvSpPr>
          <p:cNvPr id="8" name="矩形 7"/>
          <p:cNvSpPr/>
          <p:nvPr/>
        </p:nvSpPr>
        <p:spPr>
          <a:xfrm>
            <a:off x="699853" y="1702420"/>
            <a:ext cx="7946436" cy="1277273"/>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a:t>
            </a:r>
            <a:r>
              <a:rPr lang="en-US" altLang="zh-TW" b="1" dirty="0" err="1">
                <a:solidFill>
                  <a:srgbClr val="FF0066"/>
                </a:solidFill>
                <a:latin typeface="Segoe Print" panose="02000600000000000000" pitchFamily="2" charset="0"/>
              </a:rPr>
              <a:t>His/Her</a:t>
            </a:r>
            <a:r>
              <a:rPr lang="en-US" altLang="zh-TW" b="1" dirty="0">
                <a:solidFill>
                  <a:srgbClr val="FF0066"/>
                </a:solidFill>
                <a:latin typeface="Segoe Print" panose="02000600000000000000" pitchFamily="2" charset="0"/>
              </a:rPr>
              <a:t> dad paid for a course, as a present, because he/ she had just passed some exams.</a:t>
            </a:r>
          </a:p>
          <a:p>
            <a:pPr marL="360363" indent="-360363">
              <a:spcBef>
                <a:spcPts val="600"/>
              </a:spcBef>
            </a:pPr>
            <a:r>
              <a:rPr lang="en-US" altLang="zh-TW" b="1" dirty="0">
                <a:solidFill>
                  <a:srgbClr val="FF0066"/>
                </a:solidFill>
                <a:latin typeface="Segoe Print" panose="02000600000000000000" pitchFamily="2" charset="0"/>
              </a:rPr>
              <a:t>2 	Because the whole first day he/she hadn’t managed one successful ride.</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7C8247C5-B96C-435F-89C2-E01F03B5B1BD}"/>
              </a:ext>
            </a:extLst>
          </p:cNvPr>
          <p:cNvSpPr/>
          <p:nvPr/>
        </p:nvSpPr>
        <p:spPr>
          <a:xfrm>
            <a:off x="375116" y="3042678"/>
            <a:ext cx="8489135"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Try to remember the main events from the story in Exercise 1. Make notes using single words. Then work in pairs. Exchange your notes with your partner. Retell the story using your partner’s notes.</a:t>
            </a:r>
            <a:endParaRPr lang="zh-TW" altLang="en-US" sz="2000" dirty="0">
              <a:latin typeface="Calibri" panose="020F0502020204030204" pitchFamily="34" charset="0"/>
              <a:cs typeface="Calibri" panose="020F0502020204030204" pitchFamily="34" charset="0"/>
            </a:endParaRPr>
          </a:p>
        </p:txBody>
      </p:sp>
      <p:pic>
        <p:nvPicPr>
          <p:cNvPr id="12" name="圖片 11">
            <a:extLst>
              <a:ext uri="{FF2B5EF4-FFF2-40B4-BE49-F238E27FC236}">
                <a16:creationId xmlns:a16="http://schemas.microsoft.com/office/drawing/2014/main" id="{070E2385-CD94-4E9A-AAB5-718332682716}"/>
              </a:ext>
            </a:extLst>
          </p:cNvPr>
          <p:cNvPicPr>
            <a:picLocks noChangeAspect="1"/>
          </p:cNvPicPr>
          <p:nvPr/>
        </p:nvPicPr>
        <p:blipFill>
          <a:blip r:embed="rId2" cstate="print"/>
          <a:stretch>
            <a:fillRect/>
          </a:stretch>
        </p:blipFill>
        <p:spPr>
          <a:xfrm>
            <a:off x="6144693" y="3730078"/>
            <a:ext cx="770001" cy="252000"/>
          </a:xfrm>
          <a:prstGeom prst="rect">
            <a:avLst/>
          </a:prstGeom>
        </p:spPr>
      </p:pic>
      <p:pic>
        <p:nvPicPr>
          <p:cNvPr id="5122" name="Picture 2"/>
          <p:cNvPicPr>
            <a:picLocks noChangeAspect="1" noChangeArrowheads="1"/>
          </p:cNvPicPr>
          <p:nvPr/>
        </p:nvPicPr>
        <p:blipFill>
          <a:blip r:embed="rId3" cstate="print"/>
          <a:srcRect/>
          <a:stretch>
            <a:fillRect/>
          </a:stretch>
        </p:blipFill>
        <p:spPr bwMode="auto">
          <a:xfrm>
            <a:off x="1768972" y="4669478"/>
            <a:ext cx="5561008" cy="1617995"/>
          </a:xfrm>
          <a:prstGeom prst="rect">
            <a:avLst/>
          </a:prstGeom>
          <a:noFill/>
          <a:ln w="9525">
            <a:noFill/>
            <a:miter lim="800000"/>
            <a:headEnd/>
            <a:tailEnd/>
          </a:ln>
        </p:spPr>
      </p:pic>
    </p:spTree>
    <p:extLst>
      <p:ext uri="{BB962C8B-B14F-4D97-AF65-F5344CB8AC3E}">
        <p14:creationId xmlns:p14="http://schemas.microsoft.com/office/powerpoint/2010/main" val="399078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952904"/>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Match the adverbs (1–6) with the phrases (a–f). Then write six sentences.</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17DEDBF4-7FB0-4DF0-9B57-C166A556A56E}"/>
              </a:ext>
            </a:extLst>
          </p:cNvPr>
          <p:cNvSpPr/>
          <p:nvPr/>
        </p:nvSpPr>
        <p:spPr>
          <a:xfrm>
            <a:off x="430333" y="1494173"/>
            <a:ext cx="473793" cy="2246769"/>
          </a:xfrm>
          <a:prstGeom prst="rect">
            <a:avLst/>
          </a:prstGeom>
        </p:spPr>
        <p:txBody>
          <a:bodyPr wrap="square">
            <a:spAutoFit/>
          </a:bodyPr>
          <a:lstStyle/>
          <a:p>
            <a:pPr>
              <a:lnSpc>
                <a:spcPts val="2300"/>
              </a:lnSpc>
              <a:spcBef>
                <a:spcPts val="600"/>
              </a:spcBef>
            </a:pPr>
            <a:r>
              <a:rPr lang="en-US" altLang="zh-TW" b="1" dirty="0">
                <a:solidFill>
                  <a:srgbClr val="FF0066"/>
                </a:solidFill>
                <a:latin typeface="Segoe Print" panose="02000600000000000000" pitchFamily="2" charset="0"/>
              </a:rPr>
              <a:t>b</a:t>
            </a:r>
          </a:p>
          <a:p>
            <a:pPr>
              <a:lnSpc>
                <a:spcPts val="2300"/>
              </a:lnSpc>
              <a:spcBef>
                <a:spcPts val="600"/>
              </a:spcBef>
            </a:pPr>
            <a:r>
              <a:rPr lang="en-US" altLang="zh-TW" b="1" dirty="0">
                <a:solidFill>
                  <a:srgbClr val="FF0066"/>
                </a:solidFill>
                <a:latin typeface="Segoe Print" panose="02000600000000000000" pitchFamily="2" charset="0"/>
              </a:rPr>
              <a:t>c</a:t>
            </a:r>
          </a:p>
          <a:p>
            <a:pPr>
              <a:lnSpc>
                <a:spcPts val="2300"/>
              </a:lnSpc>
              <a:spcBef>
                <a:spcPts val="600"/>
              </a:spcBef>
            </a:pPr>
            <a:r>
              <a:rPr lang="en-US" altLang="zh-TW" b="1" dirty="0">
                <a:solidFill>
                  <a:srgbClr val="FF0066"/>
                </a:solidFill>
                <a:latin typeface="Segoe Print" panose="02000600000000000000" pitchFamily="2" charset="0"/>
              </a:rPr>
              <a:t>a</a:t>
            </a:r>
          </a:p>
          <a:p>
            <a:pPr>
              <a:lnSpc>
                <a:spcPts val="2300"/>
              </a:lnSpc>
              <a:spcBef>
                <a:spcPts val="600"/>
              </a:spcBef>
            </a:pPr>
            <a:r>
              <a:rPr lang="en-US" altLang="zh-TW" b="1" dirty="0">
                <a:solidFill>
                  <a:srgbClr val="FF0066"/>
                </a:solidFill>
                <a:latin typeface="Segoe Print" panose="02000600000000000000" pitchFamily="2" charset="0"/>
              </a:rPr>
              <a:t>e</a:t>
            </a:r>
          </a:p>
          <a:p>
            <a:pPr>
              <a:lnSpc>
                <a:spcPts val="2300"/>
              </a:lnSpc>
              <a:spcBef>
                <a:spcPts val="600"/>
              </a:spcBef>
            </a:pPr>
            <a:r>
              <a:rPr lang="en-US" altLang="zh-TW" b="1" dirty="0">
                <a:solidFill>
                  <a:srgbClr val="FF0066"/>
                </a:solidFill>
                <a:latin typeface="Segoe Print" panose="02000600000000000000" pitchFamily="2" charset="0"/>
              </a:rPr>
              <a:t>f</a:t>
            </a:r>
          </a:p>
          <a:p>
            <a:pPr>
              <a:lnSpc>
                <a:spcPts val="2300"/>
              </a:lnSpc>
              <a:spcBef>
                <a:spcPts val="600"/>
              </a:spcBef>
            </a:pPr>
            <a:r>
              <a:rPr lang="en-US" altLang="zh-TW" b="1" dirty="0">
                <a:solidFill>
                  <a:srgbClr val="FF0066"/>
                </a:solidFill>
                <a:latin typeface="Segoe Print" panose="02000600000000000000" pitchFamily="2" charset="0"/>
              </a:rPr>
              <a:t>d</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0994BFFE-8188-4436-A4CF-A84C8714CCE0}"/>
              </a:ext>
            </a:extLst>
          </p:cNvPr>
          <p:cNvSpPr/>
          <p:nvPr/>
        </p:nvSpPr>
        <p:spPr>
          <a:xfrm>
            <a:off x="679304" y="1423631"/>
            <a:ext cx="2197460" cy="2323713"/>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badly</a:t>
            </a:r>
          </a:p>
          <a:p>
            <a:pPr marL="360363" indent="-360363">
              <a:spcBef>
                <a:spcPts val="600"/>
              </a:spcBef>
              <a:tabLst>
                <a:tab pos="363538" algn="l"/>
              </a:tabLst>
            </a:pPr>
            <a:r>
              <a:rPr lang="en-US" altLang="zh-TW" sz="2000" dirty="0">
                <a:latin typeface="Calibri" panose="020F0502020204030204" pitchFamily="34" charset="0"/>
              </a:rPr>
              <a:t>2	calmly</a:t>
            </a:r>
          </a:p>
          <a:p>
            <a:pPr marL="360363" indent="-360363">
              <a:spcBef>
                <a:spcPts val="600"/>
              </a:spcBef>
              <a:tabLst>
                <a:tab pos="363538" algn="l"/>
              </a:tabLst>
            </a:pPr>
            <a:r>
              <a:rPr lang="en-US" altLang="zh-TW" sz="2000" dirty="0">
                <a:latin typeface="Calibri" panose="020F0502020204030204" pitchFamily="34" charset="0"/>
              </a:rPr>
              <a:t>3	carefully</a:t>
            </a:r>
          </a:p>
          <a:p>
            <a:pPr marL="360363" indent="-360363">
              <a:spcBef>
                <a:spcPts val="600"/>
              </a:spcBef>
              <a:tabLst>
                <a:tab pos="363538" algn="l"/>
              </a:tabLst>
            </a:pPr>
            <a:r>
              <a:rPr lang="en-US" altLang="zh-TW" sz="2000" dirty="0">
                <a:latin typeface="Calibri" panose="020F0502020204030204" pitchFamily="34" charset="0"/>
              </a:rPr>
              <a:t>4 	politely</a:t>
            </a:r>
          </a:p>
          <a:p>
            <a:pPr marL="360363" indent="-360363">
              <a:spcBef>
                <a:spcPts val="600"/>
              </a:spcBef>
              <a:tabLst>
                <a:tab pos="363538" algn="l"/>
              </a:tabLst>
            </a:pPr>
            <a:r>
              <a:rPr lang="en-US" altLang="zh-TW" sz="2000" dirty="0">
                <a:latin typeface="Calibri" panose="020F0502020204030204" pitchFamily="34" charset="0"/>
              </a:rPr>
              <a:t>5 	secretly</a:t>
            </a:r>
          </a:p>
          <a:p>
            <a:pPr marL="360363" indent="-360363">
              <a:spcBef>
                <a:spcPts val="600"/>
              </a:spcBef>
              <a:tabLst>
                <a:tab pos="363538" algn="l"/>
              </a:tabLst>
            </a:pPr>
            <a:r>
              <a:rPr lang="en-US" altLang="zh-TW" sz="2000" dirty="0">
                <a:latin typeface="Calibri" panose="020F0502020204030204" pitchFamily="34" charset="0"/>
              </a:rPr>
              <a:t>6	suddenly</a:t>
            </a:r>
            <a:endParaRPr lang="zh-TW" altLang="en-US" sz="2000" dirty="0">
              <a:latin typeface="Calibri" panose="020F0502020204030204" pitchFamily="34" charset="0"/>
            </a:endParaRPr>
          </a:p>
        </p:txBody>
      </p:sp>
      <p:sp>
        <p:nvSpPr>
          <p:cNvPr id="21" name="矩形 20">
            <a:extLst>
              <a:ext uri="{FF2B5EF4-FFF2-40B4-BE49-F238E27FC236}">
                <a16:creationId xmlns:a16="http://schemas.microsoft.com/office/drawing/2014/main" id="{0994BFFE-8188-4436-A4CF-A84C8714CCE0}"/>
              </a:ext>
            </a:extLst>
          </p:cNvPr>
          <p:cNvSpPr/>
          <p:nvPr/>
        </p:nvSpPr>
        <p:spPr>
          <a:xfrm>
            <a:off x="3778699" y="1473289"/>
            <a:ext cx="3966328" cy="2323713"/>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a	check exam answers</a:t>
            </a:r>
          </a:p>
          <a:p>
            <a:pPr marL="360363" indent="-360363">
              <a:spcBef>
                <a:spcPts val="600"/>
              </a:spcBef>
              <a:tabLst>
                <a:tab pos="363538" algn="l"/>
              </a:tabLst>
            </a:pPr>
            <a:r>
              <a:rPr lang="en-US" altLang="zh-TW" sz="2000" dirty="0">
                <a:latin typeface="Calibri" panose="020F0502020204030204" pitchFamily="34" charset="0"/>
              </a:rPr>
              <a:t>b 	drive a car</a:t>
            </a:r>
          </a:p>
          <a:p>
            <a:pPr marL="360363" indent="-360363">
              <a:spcBef>
                <a:spcPts val="600"/>
              </a:spcBef>
              <a:tabLst>
                <a:tab pos="363538" algn="l"/>
              </a:tabLst>
            </a:pPr>
            <a:r>
              <a:rPr lang="en-US" altLang="zh-TW" sz="2000" dirty="0">
                <a:latin typeface="Calibri" panose="020F0502020204030204" pitchFamily="34" charset="0"/>
              </a:rPr>
              <a:t>c 	sit in a dentist’s chair</a:t>
            </a:r>
          </a:p>
          <a:p>
            <a:pPr marL="360363" indent="-360363">
              <a:spcBef>
                <a:spcPts val="600"/>
              </a:spcBef>
              <a:tabLst>
                <a:tab pos="363538" algn="l"/>
              </a:tabLst>
            </a:pPr>
            <a:r>
              <a:rPr lang="en-US" altLang="zh-TW" sz="2000" dirty="0">
                <a:latin typeface="Calibri" panose="020F0502020204030204" pitchFamily="34" charset="0"/>
              </a:rPr>
              <a:t>d 	have a brilliant idea</a:t>
            </a:r>
          </a:p>
          <a:p>
            <a:pPr marL="360363" indent="-360363">
              <a:spcBef>
                <a:spcPts val="600"/>
              </a:spcBef>
              <a:tabLst>
                <a:tab pos="363538" algn="l"/>
              </a:tabLst>
            </a:pPr>
            <a:r>
              <a:rPr lang="en-US" altLang="zh-TW" sz="2000" dirty="0">
                <a:latin typeface="Calibri" panose="020F0502020204030204" pitchFamily="34" charset="0"/>
              </a:rPr>
              <a:t>e 		talk to a stranger</a:t>
            </a:r>
          </a:p>
          <a:p>
            <a:pPr marL="360363" indent="-360363">
              <a:spcBef>
                <a:spcPts val="600"/>
              </a:spcBef>
              <a:tabLst>
                <a:tab pos="363538" algn="l"/>
              </a:tabLst>
            </a:pPr>
            <a:r>
              <a:rPr lang="en-US" altLang="zh-TW" sz="2000" dirty="0">
                <a:latin typeface="Calibri" panose="020F0502020204030204" pitchFamily="34" charset="0"/>
              </a:rPr>
              <a:t>f 	organize a party</a:t>
            </a:r>
            <a:endParaRPr lang="zh-TW" altLang="en-US" sz="2000" dirty="0">
              <a:latin typeface="Calibri" panose="020F0502020204030204" pitchFamily="34" charset="0"/>
            </a:endParaRPr>
          </a:p>
        </p:txBody>
      </p:sp>
      <p:sp>
        <p:nvSpPr>
          <p:cNvPr id="25" name="矩形 24"/>
          <p:cNvSpPr/>
          <p:nvPr/>
        </p:nvSpPr>
        <p:spPr>
          <a:xfrm>
            <a:off x="1081954" y="3917277"/>
            <a:ext cx="7599057" cy="2308324"/>
          </a:xfrm>
          <a:prstGeom prst="rect">
            <a:avLst/>
          </a:prstGeom>
        </p:spPr>
        <p:txBody>
          <a:bodyPr wrap="square">
            <a:spAutoFit/>
          </a:bodyPr>
          <a:lstStyle/>
          <a:p>
            <a:r>
              <a:rPr lang="en-US" altLang="zh-TW" b="1" dirty="0">
                <a:solidFill>
                  <a:srgbClr val="FF0066"/>
                </a:solidFill>
                <a:latin typeface="Segoe Print" panose="02000600000000000000" pitchFamily="2" charset="0"/>
              </a:rPr>
              <a:t>Example sentences:</a:t>
            </a:r>
          </a:p>
          <a:p>
            <a:r>
              <a:rPr lang="en-US" altLang="zh-TW" b="1" dirty="0">
                <a:solidFill>
                  <a:srgbClr val="FF0066"/>
                </a:solidFill>
                <a:latin typeface="Segoe Print" panose="02000600000000000000" pitchFamily="2" charset="0"/>
              </a:rPr>
              <a:t>I don’t drive a car badly.</a:t>
            </a:r>
          </a:p>
          <a:p>
            <a:r>
              <a:rPr lang="en-US" altLang="zh-TW" b="1" dirty="0">
                <a:solidFill>
                  <a:srgbClr val="FF0066"/>
                </a:solidFill>
                <a:latin typeface="Segoe Print" panose="02000600000000000000" pitchFamily="2" charset="0"/>
              </a:rPr>
              <a:t>I try to sit calmly in the dentist’s chair.</a:t>
            </a:r>
          </a:p>
          <a:p>
            <a:r>
              <a:rPr lang="en-US" altLang="zh-TW" b="1" dirty="0">
                <a:solidFill>
                  <a:srgbClr val="FF0066"/>
                </a:solidFill>
                <a:latin typeface="Segoe Print" panose="02000600000000000000" pitchFamily="2" charset="0"/>
              </a:rPr>
              <a:t>My brother never checks his exam answers carefully!</a:t>
            </a:r>
          </a:p>
          <a:p>
            <a:r>
              <a:rPr lang="en-US" altLang="zh-TW" b="1" dirty="0">
                <a:solidFill>
                  <a:srgbClr val="FF0066"/>
                </a:solidFill>
                <a:latin typeface="Segoe Print" panose="02000600000000000000" pitchFamily="2" charset="0"/>
              </a:rPr>
              <a:t>It’s important to talk politely to strangers.</a:t>
            </a:r>
          </a:p>
          <a:p>
            <a:r>
              <a:rPr lang="en-US" altLang="zh-TW" b="1" dirty="0">
                <a:solidFill>
                  <a:srgbClr val="FF0066"/>
                </a:solidFill>
                <a:latin typeface="Segoe Print" panose="02000600000000000000" pitchFamily="2" charset="0"/>
              </a:rPr>
              <a:t>I’m going to secretly organize a party for my parents’ wedding anniversary.</a:t>
            </a:r>
          </a:p>
          <a:p>
            <a:r>
              <a:rPr lang="en-US" altLang="zh-TW" b="1" dirty="0">
                <a:solidFill>
                  <a:srgbClr val="FF0066"/>
                </a:solidFill>
                <a:latin typeface="Segoe Print" panose="02000600000000000000" pitchFamily="2" charset="0"/>
              </a:rPr>
              <a:t>I’ve suddenly had a brilliant idea!</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5097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wipe(left)">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wipe(left)">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wipe(left)">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274086" y="28508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What are these places? Can you think of two more places with water? How many examples of each place can you name?</a:t>
            </a:r>
            <a:endParaRPr lang="zh-TW" altLang="en-US" sz="2000" dirty="0">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pic>
        <p:nvPicPr>
          <p:cNvPr id="22" name="圖片 21">
            <a:extLst>
              <a:ext uri="{FF2B5EF4-FFF2-40B4-BE49-F238E27FC236}">
                <a16:creationId xmlns:a16="http://schemas.microsoft.com/office/drawing/2014/main" id="{7E9B873E-5A9A-49D8-B8DA-C499AE7EC1DB}"/>
              </a:ext>
            </a:extLst>
          </p:cNvPr>
          <p:cNvPicPr>
            <a:picLocks noChangeAspect="1"/>
          </p:cNvPicPr>
          <p:nvPr/>
        </p:nvPicPr>
        <p:blipFill>
          <a:blip r:embed="rId2" cstate="print"/>
          <a:stretch>
            <a:fillRect/>
          </a:stretch>
        </p:blipFill>
        <p:spPr>
          <a:xfrm>
            <a:off x="6812896" y="664053"/>
            <a:ext cx="770001" cy="252000"/>
          </a:xfrm>
          <a:prstGeom prst="rect">
            <a:avLst/>
          </a:prstGeom>
        </p:spPr>
      </p:pic>
      <p:sp>
        <p:nvSpPr>
          <p:cNvPr id="41" name="矩形 40">
            <a:extLst>
              <a:ext uri="{FF2B5EF4-FFF2-40B4-BE49-F238E27FC236}">
                <a16:creationId xmlns:a16="http://schemas.microsoft.com/office/drawing/2014/main" id="{D76BDF2A-2B7E-494E-A3F0-C414A800C67E}"/>
              </a:ext>
            </a:extLst>
          </p:cNvPr>
          <p:cNvSpPr/>
          <p:nvPr/>
        </p:nvSpPr>
        <p:spPr>
          <a:xfrm>
            <a:off x="928693" y="4248367"/>
            <a:ext cx="7424195" cy="723275"/>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Also, for example: ocean, sea, stream, reservoir, pond, canal</a:t>
            </a:r>
          </a:p>
          <a:p>
            <a:pPr>
              <a:spcBef>
                <a:spcPts val="600"/>
              </a:spcBef>
            </a:pPr>
            <a:r>
              <a:rPr lang="en-US" altLang="zh-TW" b="1" dirty="0">
                <a:solidFill>
                  <a:srgbClr val="FF0066"/>
                </a:solidFill>
                <a:latin typeface="Segoe Print" panose="02000600000000000000" pitchFamily="2" charset="0"/>
              </a:rPr>
              <a:t>Students’ own answers for examples of names for each one.</a:t>
            </a:r>
            <a:endParaRPr lang="zh-TW" altLang="en-US" b="1" dirty="0">
              <a:solidFill>
                <a:srgbClr val="FF0066"/>
              </a:solidFill>
              <a:latin typeface="Segoe Print" panose="02000600000000000000" pitchFamily="2" charset="0"/>
            </a:endParaRPr>
          </a:p>
        </p:txBody>
      </p:sp>
      <p:pic>
        <p:nvPicPr>
          <p:cNvPr id="6146" name="Picture 2"/>
          <p:cNvPicPr>
            <a:picLocks noChangeAspect="1" noChangeArrowheads="1"/>
          </p:cNvPicPr>
          <p:nvPr/>
        </p:nvPicPr>
        <p:blipFill>
          <a:blip r:embed="rId3" cstate="print"/>
          <a:srcRect/>
          <a:stretch>
            <a:fillRect/>
          </a:stretch>
        </p:blipFill>
        <p:spPr bwMode="auto">
          <a:xfrm>
            <a:off x="753198" y="1268660"/>
            <a:ext cx="5070009" cy="2863501"/>
          </a:xfrm>
          <a:prstGeom prst="rect">
            <a:avLst/>
          </a:prstGeom>
          <a:noFill/>
          <a:ln w="9525">
            <a:noFill/>
            <a:miter lim="800000"/>
            <a:headEnd/>
            <a:tailEnd/>
          </a:ln>
        </p:spPr>
      </p:pic>
      <p:sp>
        <p:nvSpPr>
          <p:cNvPr id="29" name="矩形 28"/>
          <p:cNvSpPr/>
          <p:nvPr/>
        </p:nvSpPr>
        <p:spPr>
          <a:xfrm>
            <a:off x="6118261" y="1441421"/>
            <a:ext cx="2440112" cy="1431161"/>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lake </a:t>
            </a:r>
          </a:p>
          <a:p>
            <a:pPr marL="360363" indent="-360363">
              <a:spcBef>
                <a:spcPts val="600"/>
              </a:spcBef>
            </a:pPr>
            <a:r>
              <a:rPr lang="en-US" altLang="zh-TW" b="1" dirty="0">
                <a:solidFill>
                  <a:srgbClr val="FF0066"/>
                </a:solidFill>
                <a:latin typeface="Segoe Print" panose="02000600000000000000" pitchFamily="2" charset="0"/>
              </a:rPr>
              <a:t>2 	swimming pool</a:t>
            </a:r>
          </a:p>
          <a:p>
            <a:pPr marL="360363" indent="-360363">
              <a:spcBef>
                <a:spcPts val="600"/>
              </a:spcBef>
            </a:pPr>
            <a:r>
              <a:rPr lang="en-US" altLang="zh-TW" b="1" dirty="0">
                <a:solidFill>
                  <a:srgbClr val="FF0066"/>
                </a:solidFill>
                <a:latin typeface="Segoe Print" panose="02000600000000000000" pitchFamily="2" charset="0"/>
              </a:rPr>
              <a:t>3 	river </a:t>
            </a:r>
          </a:p>
          <a:p>
            <a:pPr marL="360363" indent="-360363">
              <a:spcBef>
                <a:spcPts val="600"/>
              </a:spcBef>
            </a:pPr>
            <a:r>
              <a:rPr lang="en-US" altLang="zh-TW" b="1" dirty="0">
                <a:solidFill>
                  <a:srgbClr val="FF0066"/>
                </a:solidFill>
                <a:latin typeface="Segoe Print" panose="02000600000000000000" pitchFamily="2" charset="0"/>
              </a:rPr>
              <a:t>4 	waterfall</a:t>
            </a:r>
          </a:p>
        </p:txBody>
      </p:sp>
    </p:spTree>
    <p:extLst>
      <p:ext uri="{BB962C8B-B14F-4D97-AF65-F5344CB8AC3E}">
        <p14:creationId xmlns:p14="http://schemas.microsoft.com/office/powerpoint/2010/main" val="35097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wipe(left)">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wipe(left)">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wipe(left)">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274086" y="28508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on your own. Choose the two activities you think best match each category (1–4). Then work in pairs. Explain your reasons.</a:t>
            </a:r>
            <a:endParaRPr lang="zh-TW" altLang="en-US" sz="2000" dirty="0">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pic>
        <p:nvPicPr>
          <p:cNvPr id="22" name="圖片 21">
            <a:extLst>
              <a:ext uri="{FF2B5EF4-FFF2-40B4-BE49-F238E27FC236}">
                <a16:creationId xmlns:a16="http://schemas.microsoft.com/office/drawing/2014/main" id="{7E9B873E-5A9A-49D8-B8DA-C499AE7EC1DB}"/>
              </a:ext>
            </a:extLst>
          </p:cNvPr>
          <p:cNvPicPr>
            <a:picLocks noChangeAspect="1"/>
          </p:cNvPicPr>
          <p:nvPr/>
        </p:nvPicPr>
        <p:blipFill>
          <a:blip r:embed="rId2" cstate="print"/>
          <a:stretch>
            <a:fillRect/>
          </a:stretch>
        </p:blipFill>
        <p:spPr>
          <a:xfrm>
            <a:off x="6627961" y="684602"/>
            <a:ext cx="770001" cy="252000"/>
          </a:xfrm>
          <a:prstGeom prst="rect">
            <a:avLst/>
          </a:prstGeom>
        </p:spPr>
      </p:pic>
      <p:sp>
        <p:nvSpPr>
          <p:cNvPr id="41" name="矩形 40">
            <a:extLst>
              <a:ext uri="{FF2B5EF4-FFF2-40B4-BE49-F238E27FC236}">
                <a16:creationId xmlns:a16="http://schemas.microsoft.com/office/drawing/2014/main" id="{D76BDF2A-2B7E-494E-A3F0-C414A800C67E}"/>
              </a:ext>
            </a:extLst>
          </p:cNvPr>
          <p:cNvSpPr/>
          <p:nvPr/>
        </p:nvSpPr>
        <p:spPr>
          <a:xfrm>
            <a:off x="658003" y="3842776"/>
            <a:ext cx="7440921" cy="723275"/>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Students’ own answers – it can vary greatly depending on</a:t>
            </a:r>
          </a:p>
          <a:p>
            <a:pPr>
              <a:spcBef>
                <a:spcPts val="600"/>
              </a:spcBef>
            </a:pPr>
            <a:r>
              <a:rPr lang="en-US" altLang="zh-TW" b="1" dirty="0">
                <a:solidFill>
                  <a:srgbClr val="FF0066"/>
                </a:solidFill>
                <a:latin typeface="Segoe Print" panose="02000600000000000000" pitchFamily="2" charset="0"/>
              </a:rPr>
              <a:t>each person’s point of view.</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0994BFFE-8188-4436-A4CF-A84C8714CCE0}"/>
              </a:ext>
            </a:extLst>
          </p:cNvPr>
          <p:cNvSpPr/>
          <p:nvPr/>
        </p:nvSpPr>
        <p:spPr>
          <a:xfrm>
            <a:off x="607597" y="2076291"/>
            <a:ext cx="7541735"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people find this relaxing</a:t>
            </a:r>
          </a:p>
          <a:p>
            <a:pPr marL="363538" indent="-363538">
              <a:spcBef>
                <a:spcPts val="600"/>
              </a:spcBef>
            </a:pPr>
            <a:r>
              <a:rPr lang="en-US" altLang="zh-TW" sz="2000" dirty="0">
                <a:latin typeface="Calibri" panose="020F0502020204030204" pitchFamily="34" charset="0"/>
              </a:rPr>
              <a:t>2 	people do this to get a thrill</a:t>
            </a:r>
          </a:p>
          <a:p>
            <a:pPr marL="363538" indent="-363538">
              <a:spcBef>
                <a:spcPts val="600"/>
              </a:spcBef>
            </a:pPr>
            <a:r>
              <a:rPr lang="en-US" altLang="zh-TW" sz="2000" dirty="0">
                <a:latin typeface="Calibri" panose="020F0502020204030204" pitchFamily="34" charset="0"/>
              </a:rPr>
              <a:t>3 	it’s best to do this with other people</a:t>
            </a:r>
          </a:p>
          <a:p>
            <a:pPr marL="363538" indent="-363538">
              <a:spcBef>
                <a:spcPts val="600"/>
              </a:spcBef>
            </a:pPr>
            <a:r>
              <a:rPr lang="en-US" altLang="zh-TW" sz="2000" dirty="0">
                <a:latin typeface="Calibri" panose="020F0502020204030204" pitchFamily="34" charset="0"/>
              </a:rPr>
              <a:t>4 	people do this at weekends</a:t>
            </a:r>
            <a:endParaRPr lang="zh-TW" altLang="en-US" sz="2000" dirty="0">
              <a:latin typeface="Calibri" panose="020F0502020204030204" pitchFamily="34" charset="0"/>
            </a:endParaRPr>
          </a:p>
        </p:txBody>
      </p:sp>
      <p:pic>
        <p:nvPicPr>
          <p:cNvPr id="7170" name="Picture 2"/>
          <p:cNvPicPr>
            <a:picLocks noChangeAspect="1" noChangeArrowheads="1"/>
          </p:cNvPicPr>
          <p:nvPr/>
        </p:nvPicPr>
        <p:blipFill>
          <a:blip r:embed="rId3" cstate="print"/>
          <a:srcRect/>
          <a:stretch>
            <a:fillRect/>
          </a:stretch>
        </p:blipFill>
        <p:spPr bwMode="auto">
          <a:xfrm>
            <a:off x="734363" y="1268970"/>
            <a:ext cx="5226599" cy="595108"/>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1827421" y="5241165"/>
            <a:ext cx="5489157" cy="1046832"/>
          </a:xfrm>
          <a:prstGeom prst="rect">
            <a:avLst/>
          </a:prstGeom>
          <a:noFill/>
          <a:ln w="9525">
            <a:noFill/>
            <a:miter lim="800000"/>
            <a:headEnd/>
            <a:tailEnd/>
          </a:ln>
        </p:spPr>
      </p:pic>
    </p:spTree>
    <p:extLst>
      <p:ext uri="{BB962C8B-B14F-4D97-AF65-F5344CB8AC3E}">
        <p14:creationId xmlns:p14="http://schemas.microsoft.com/office/powerpoint/2010/main" val="35097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9348" y="941329"/>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groups. Tell a story starting with this sentence. Take turns to add a sentence to the story, using one of these expressions.</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A7A0FB58-998A-475C-9C20-648A5C46A7B6}"/>
              </a:ext>
            </a:extLst>
          </p:cNvPr>
          <p:cNvSpPr/>
          <p:nvPr/>
        </p:nvSpPr>
        <p:spPr>
          <a:xfrm>
            <a:off x="715733" y="1881759"/>
            <a:ext cx="3529398" cy="707886"/>
          </a:xfrm>
          <a:prstGeom prst="rect">
            <a:avLst/>
          </a:prstGeom>
        </p:spPr>
        <p:txBody>
          <a:bodyPr wrap="square">
            <a:spAutoFit/>
          </a:bodyPr>
          <a:lstStyle/>
          <a:p>
            <a:pPr>
              <a:spcBef>
                <a:spcPts val="600"/>
              </a:spcBef>
            </a:pPr>
            <a:r>
              <a:rPr lang="en-US" altLang="zh-TW" sz="2000" dirty="0">
                <a:latin typeface="Calibri" panose="020F0502020204030204" pitchFamily="34" charset="0"/>
              </a:rPr>
              <a:t>‘Did I ever tell you about the time my cat ate my homework?’</a:t>
            </a:r>
          </a:p>
        </p:txBody>
      </p:sp>
      <p:pic>
        <p:nvPicPr>
          <p:cNvPr id="2050" name="Picture 2"/>
          <p:cNvPicPr>
            <a:picLocks noChangeAspect="1" noChangeArrowheads="1"/>
          </p:cNvPicPr>
          <p:nvPr/>
        </p:nvPicPr>
        <p:blipFill>
          <a:blip r:embed="rId2" cstate="print"/>
          <a:srcRect/>
          <a:stretch>
            <a:fillRect/>
          </a:stretch>
        </p:blipFill>
        <p:spPr bwMode="auto">
          <a:xfrm>
            <a:off x="4390702" y="1841712"/>
            <a:ext cx="4437779" cy="1360919"/>
          </a:xfrm>
          <a:prstGeom prst="rect">
            <a:avLst/>
          </a:prstGeom>
          <a:noFill/>
          <a:ln w="9525">
            <a:noFill/>
            <a:miter lim="800000"/>
            <a:headEnd/>
            <a:tailEnd/>
          </a:ln>
        </p:spPr>
      </p:pic>
      <p:sp>
        <p:nvSpPr>
          <p:cNvPr id="7" name="矩形 6">
            <a:extLst>
              <a:ext uri="{FF2B5EF4-FFF2-40B4-BE49-F238E27FC236}">
                <a16:creationId xmlns:a16="http://schemas.microsoft.com/office/drawing/2014/main" id="{7AF66204-4F81-42E4-8AA6-09BE0606E39F}"/>
              </a:ext>
            </a:extLst>
          </p:cNvPr>
          <p:cNvSpPr/>
          <p:nvPr/>
        </p:nvSpPr>
        <p:spPr>
          <a:xfrm>
            <a:off x="340648" y="3442102"/>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Use one of these first sentences and tell another story.</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id="{28E91DBD-E3B0-49E3-9A3A-D9BD61372A52}"/>
              </a:ext>
            </a:extLst>
          </p:cNvPr>
          <p:cNvSpPr/>
          <p:nvPr/>
        </p:nvSpPr>
        <p:spPr>
          <a:xfrm>
            <a:off x="715733" y="3924005"/>
            <a:ext cx="7569140"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‘I remember once, I was waiting at the bus stop.’</a:t>
            </a:r>
          </a:p>
          <a:p>
            <a:pPr marL="363538" indent="-363538">
              <a:spcBef>
                <a:spcPts val="600"/>
              </a:spcBef>
            </a:pPr>
            <a:r>
              <a:rPr lang="en-US" altLang="zh-TW" sz="2000" dirty="0">
                <a:latin typeface="Calibri" panose="020F0502020204030204" pitchFamily="34" charset="0"/>
              </a:rPr>
              <a:t>‘A couple of years ago, I went for a job interview.’</a:t>
            </a:r>
          </a:p>
          <a:p>
            <a:pPr marL="363538" indent="-363538">
              <a:spcBef>
                <a:spcPts val="600"/>
              </a:spcBef>
            </a:pPr>
            <a:r>
              <a:rPr lang="en-US" altLang="zh-TW" sz="2000" dirty="0">
                <a:latin typeface="Calibri" panose="020F0502020204030204" pitchFamily="34" charset="0"/>
              </a:rPr>
              <a:t>‘You’ll never believe what happened once when I was doing an exam.’</a:t>
            </a:r>
          </a:p>
        </p:txBody>
      </p:sp>
      <p:pic>
        <p:nvPicPr>
          <p:cNvPr id="12" name="圖片 11">
            <a:extLst>
              <a:ext uri="{FF2B5EF4-FFF2-40B4-BE49-F238E27FC236}">
                <a16:creationId xmlns:a16="http://schemas.microsoft.com/office/drawing/2014/main" id="{9D44647B-58FE-44E6-90C4-F0D56AAF9B7D}"/>
              </a:ext>
            </a:extLst>
          </p:cNvPr>
          <p:cNvPicPr>
            <a:picLocks noChangeAspect="1"/>
          </p:cNvPicPr>
          <p:nvPr/>
        </p:nvPicPr>
        <p:blipFill>
          <a:blip r:embed="rId3" cstate="print"/>
          <a:stretch>
            <a:fillRect/>
          </a:stretch>
        </p:blipFill>
        <p:spPr>
          <a:xfrm>
            <a:off x="6549670" y="3553944"/>
            <a:ext cx="770001" cy="252000"/>
          </a:xfrm>
          <a:prstGeom prst="rect">
            <a:avLst/>
          </a:prstGeom>
        </p:spPr>
      </p:pic>
      <p:pic>
        <p:nvPicPr>
          <p:cNvPr id="13" name="Picture 2">
            <a:extLst>
              <a:ext uri="{FF2B5EF4-FFF2-40B4-BE49-F238E27FC236}">
                <a16:creationId xmlns:a16="http://schemas.microsoft.com/office/drawing/2014/main" id="{B50C805A-6D21-4683-957A-3C24FD8152D9}"/>
              </a:ext>
            </a:extLst>
          </p:cNvPr>
          <p:cNvPicPr>
            <a:picLocks noChangeAspect="1" noChangeArrowheads="1"/>
          </p:cNvPicPr>
          <p:nvPr/>
        </p:nvPicPr>
        <p:blipFill>
          <a:blip r:embed="rId4" cstate="print"/>
          <a:srcRect/>
          <a:stretch>
            <a:fillRect/>
          </a:stretch>
        </p:blipFill>
        <p:spPr bwMode="auto">
          <a:xfrm>
            <a:off x="1911784" y="5344618"/>
            <a:ext cx="5320431" cy="980423"/>
          </a:xfrm>
          <a:prstGeom prst="rect">
            <a:avLst/>
          </a:prstGeom>
          <a:noFill/>
          <a:ln w="9525">
            <a:noFill/>
            <a:miter lim="800000"/>
            <a:headEnd/>
            <a:tailEnd/>
          </a:ln>
        </p:spPr>
      </p:pic>
    </p:spTree>
    <p:extLst>
      <p:ext uri="{BB962C8B-B14F-4D97-AF65-F5344CB8AC3E}">
        <p14:creationId xmlns:p14="http://schemas.microsoft.com/office/powerpoint/2010/main" val="780182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3F5F7"/>
        </a:solidFill>
        <a:effectLst/>
      </p:bgPr>
    </p:bg>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7761514" y="6545020"/>
            <a:ext cx="132453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p. 153, p. 154</a:t>
            </a:r>
            <a:endParaRPr lang="zh-TW" altLang="en-US" sz="1200" b="1" dirty="0">
              <a:solidFill>
                <a:schemeClr val="tx1">
                  <a:lumMod val="50000"/>
                  <a:lumOff val="50000"/>
                </a:schemeClr>
              </a:solidFill>
              <a:latin typeface="Calibri" panose="020F0502020204030204" pitchFamily="34" charset="0"/>
            </a:endParaRPr>
          </a:p>
        </p:txBody>
      </p:sp>
      <p:sp>
        <p:nvSpPr>
          <p:cNvPr id="4" name="箭號: 迴轉箭號 3">
            <a:hlinkClick r:id="" action="ppaction://hlinkshowjump?jump=lastslideviewed"/>
            <a:extLst>
              <a:ext uri="{FF2B5EF4-FFF2-40B4-BE49-F238E27FC236}">
                <a16:creationId xmlns:a16="http://schemas.microsoft.com/office/drawing/2014/main" id="{625865DF-06ED-4129-B637-F5F87B879D89}"/>
              </a:ext>
            </a:extLst>
          </p:cNvPr>
          <p:cNvSpPr/>
          <p:nvPr/>
        </p:nvSpPr>
        <p:spPr>
          <a:xfrm flipV="1">
            <a:off x="8464880" y="158127"/>
            <a:ext cx="432000" cy="576000"/>
          </a:xfrm>
          <a:prstGeom prst="uturnArrow">
            <a:avLst>
              <a:gd name="adj1" fmla="val 22346"/>
              <a:gd name="adj2" fmla="val 23673"/>
              <a:gd name="adj3" fmla="val 25000"/>
              <a:gd name="adj4" fmla="val 43750"/>
              <a:gd name="adj5" fmla="val 75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矩形 12">
            <a:extLst>
              <a:ext uri="{FF2B5EF4-FFF2-40B4-BE49-F238E27FC236}">
                <a16:creationId xmlns:a16="http://schemas.microsoft.com/office/drawing/2014/main" id="{5A0439D6-3F74-412D-B211-E2889B1CF952}"/>
              </a:ext>
            </a:extLst>
          </p:cNvPr>
          <p:cNvSpPr/>
          <p:nvPr/>
        </p:nvSpPr>
        <p:spPr>
          <a:xfrm>
            <a:off x="342832" y="96101"/>
            <a:ext cx="659399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Communication activities</a:t>
            </a:r>
          </a:p>
        </p:txBody>
      </p:sp>
      <p:sp>
        <p:nvSpPr>
          <p:cNvPr id="2" name="矩形 1">
            <a:extLst>
              <a:ext uri="{FF2B5EF4-FFF2-40B4-BE49-F238E27FC236}">
                <a16:creationId xmlns:a16="http://schemas.microsoft.com/office/drawing/2014/main" id="{1D37B7FE-0CBE-4C17-9115-B877852A01BC}"/>
              </a:ext>
            </a:extLst>
          </p:cNvPr>
          <p:cNvSpPr/>
          <p:nvPr/>
        </p:nvSpPr>
        <p:spPr>
          <a:xfrm>
            <a:off x="354121" y="679664"/>
            <a:ext cx="4217879" cy="400110"/>
          </a:xfrm>
          <a:prstGeom prst="rect">
            <a:avLst/>
          </a:prstGeom>
        </p:spPr>
        <p:txBody>
          <a:bodyPr wrap="square">
            <a:spAutoFit/>
          </a:bodyPr>
          <a:lstStyle/>
          <a:p>
            <a:pPr>
              <a:spcBef>
                <a:spcPts val="600"/>
              </a:spcBef>
            </a:pPr>
            <a:r>
              <a:rPr lang="fr-FR" altLang="zh-TW" sz="2000" b="1" dirty="0">
                <a:solidFill>
                  <a:srgbClr val="E60000"/>
                </a:solidFill>
                <a:latin typeface="Calibri" panose="020F0502020204030204" pitchFamily="34" charset="0"/>
              </a:rPr>
              <a:t>Unit 3b  Exercise 10, page 37</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id="{C3F49778-81B0-4A11-AE8D-242FD97EEECE}"/>
              </a:ext>
            </a:extLst>
          </p:cNvPr>
          <p:cNvSpPr/>
          <p:nvPr/>
        </p:nvSpPr>
        <p:spPr>
          <a:xfrm>
            <a:off x="354121" y="1143252"/>
            <a:ext cx="809645" cy="400110"/>
          </a:xfrm>
          <a:prstGeom prst="rect">
            <a:avLst/>
          </a:prstGeom>
        </p:spPr>
        <p:txBody>
          <a:bodyPr wrap="none">
            <a:spAutoFit/>
          </a:bodyPr>
          <a:lstStyle/>
          <a:p>
            <a:r>
              <a:rPr lang="en-US" altLang="zh-TW" sz="2000" b="1" dirty="0">
                <a:latin typeface="Calibri" panose="020F0502020204030204" pitchFamily="34" charset="0"/>
              </a:rPr>
              <a:t>Pair A</a:t>
            </a:r>
            <a:endParaRPr lang="zh-TW" altLang="en-US" sz="2000" dirty="0">
              <a:latin typeface="Calibri" panose="020F0502020204030204" pitchFamily="34" charset="0"/>
            </a:endParaRPr>
          </a:p>
        </p:txBody>
      </p:sp>
      <p:sp>
        <p:nvSpPr>
          <p:cNvPr id="7" name="矩形 6">
            <a:extLst>
              <a:ext uri="{FF2B5EF4-FFF2-40B4-BE49-F238E27FC236}">
                <a16:creationId xmlns:a16="http://schemas.microsoft.com/office/drawing/2014/main" id="{F68EC210-7726-481D-95AB-3D68B32AB9A1}"/>
              </a:ext>
            </a:extLst>
          </p:cNvPr>
          <p:cNvSpPr/>
          <p:nvPr/>
        </p:nvSpPr>
        <p:spPr>
          <a:xfrm>
            <a:off x="354120" y="1551813"/>
            <a:ext cx="8639409" cy="1015663"/>
          </a:xfrm>
          <a:prstGeom prst="rect">
            <a:avLst/>
          </a:prstGeom>
        </p:spPr>
        <p:txBody>
          <a:bodyPr wrap="square">
            <a:spAutoFit/>
          </a:bodyPr>
          <a:lstStyle/>
          <a:p>
            <a:r>
              <a:rPr lang="en-US" altLang="zh-TW" sz="2000" dirty="0">
                <a:latin typeface="Calibri" panose="020F0502020204030204" pitchFamily="34" charset="0"/>
              </a:rPr>
              <a:t>Read the solution to puzzle A. Pair B will ask you questions to discover the answer to this puzzle. Then ask Pair B questions to discover the answer to puzzle B. Then turn back to page 37.</a:t>
            </a:r>
            <a:endParaRPr lang="zh-TW" altLang="en-US" sz="2000" dirty="0">
              <a:latin typeface="Calibri" panose="020F0502020204030204"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2754787" y="2375614"/>
            <a:ext cx="5391546" cy="1765259"/>
          </a:xfrm>
          <a:prstGeom prst="rect">
            <a:avLst/>
          </a:prstGeom>
          <a:noFill/>
          <a:ln w="9525">
            <a:noFill/>
            <a:miter lim="800000"/>
            <a:headEnd/>
            <a:tailEnd/>
          </a:ln>
        </p:spPr>
      </p:pic>
      <p:sp>
        <p:nvSpPr>
          <p:cNvPr id="9" name="矩形 8">
            <a:extLst>
              <a:ext uri="{FF2B5EF4-FFF2-40B4-BE49-F238E27FC236}">
                <a16:creationId xmlns:a16="http://schemas.microsoft.com/office/drawing/2014/main" id="{D9E6AED0-F484-4071-93B9-9E58229E2F49}"/>
              </a:ext>
            </a:extLst>
          </p:cNvPr>
          <p:cNvSpPr/>
          <p:nvPr/>
        </p:nvSpPr>
        <p:spPr>
          <a:xfrm>
            <a:off x="354121" y="3909608"/>
            <a:ext cx="798424" cy="400110"/>
          </a:xfrm>
          <a:prstGeom prst="rect">
            <a:avLst/>
          </a:prstGeom>
        </p:spPr>
        <p:txBody>
          <a:bodyPr wrap="none">
            <a:spAutoFit/>
          </a:bodyPr>
          <a:lstStyle/>
          <a:p>
            <a:r>
              <a:rPr lang="en-US" altLang="zh-TW" sz="2000" b="1" dirty="0">
                <a:latin typeface="Calibri" panose="020F0502020204030204" pitchFamily="34" charset="0"/>
              </a:rPr>
              <a:t>Pair B</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3D74373A-E35F-4DD8-A07C-87C980664219}"/>
              </a:ext>
            </a:extLst>
          </p:cNvPr>
          <p:cNvSpPr/>
          <p:nvPr/>
        </p:nvSpPr>
        <p:spPr>
          <a:xfrm>
            <a:off x="354121" y="4318167"/>
            <a:ext cx="8459374" cy="707886"/>
          </a:xfrm>
          <a:prstGeom prst="rect">
            <a:avLst/>
          </a:prstGeom>
        </p:spPr>
        <p:txBody>
          <a:bodyPr wrap="square">
            <a:spAutoFit/>
          </a:bodyPr>
          <a:lstStyle/>
          <a:p>
            <a:r>
              <a:rPr lang="en-US" altLang="zh-TW" sz="2000" dirty="0">
                <a:latin typeface="Calibri" panose="020F0502020204030204" pitchFamily="34" charset="0"/>
              </a:rPr>
              <a:t>Ask Pair A questions to discover the answer to puzzle A. Then read the solution to puzzle B. Pair A will ask you questions to discover the answer to this puzzle.</a:t>
            </a:r>
            <a:endParaRPr lang="zh-TW" altLang="en-US" sz="2000" dirty="0">
              <a:latin typeface="Calibri" panose="020F0502020204030204" pitchFamily="34" charset="0"/>
            </a:endParaRPr>
          </a:p>
        </p:txBody>
      </p:sp>
      <p:pic>
        <p:nvPicPr>
          <p:cNvPr id="11" name="Picture 2">
            <a:extLst>
              <a:ext uri="{FF2B5EF4-FFF2-40B4-BE49-F238E27FC236}">
                <a16:creationId xmlns:a16="http://schemas.microsoft.com/office/drawing/2014/main" id="{9695EA99-EA2B-4F10-82DC-84162C6419D3}"/>
              </a:ext>
            </a:extLst>
          </p:cNvPr>
          <p:cNvPicPr>
            <a:picLocks noChangeAspect="1" noChangeArrowheads="1"/>
          </p:cNvPicPr>
          <p:nvPr/>
        </p:nvPicPr>
        <p:blipFill>
          <a:blip r:embed="rId3" cstate="print"/>
          <a:srcRect/>
          <a:stretch>
            <a:fillRect/>
          </a:stretch>
        </p:blipFill>
        <p:spPr bwMode="auto">
          <a:xfrm>
            <a:off x="2653404" y="5067017"/>
            <a:ext cx="5565307" cy="1248293"/>
          </a:xfrm>
          <a:prstGeom prst="rect">
            <a:avLst/>
          </a:prstGeom>
          <a:noFill/>
          <a:ln w="9525">
            <a:noFill/>
            <a:miter lim="800000"/>
            <a:headEnd/>
            <a:tailEnd/>
          </a:ln>
        </p:spPr>
      </p:pic>
    </p:spTree>
    <p:extLst>
      <p:ext uri="{BB962C8B-B14F-4D97-AF65-F5344CB8AC3E}">
        <p14:creationId xmlns:p14="http://schemas.microsoft.com/office/powerpoint/2010/main" val="471749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34</a:t>
            </a:r>
            <a:endParaRPr lang="zh-TW" altLang="en-US" sz="1200" b="1" dirty="0">
              <a:solidFill>
                <a:schemeClr val="tx1">
                  <a:lumMod val="50000"/>
                  <a:lumOff val="50000"/>
                </a:schemeClr>
              </a:solidFill>
              <a:latin typeface="Calibri" panose="020F0502020204030204" pitchFamily="34" charset="0"/>
            </a:endParaRPr>
          </a:p>
        </p:txBody>
      </p:sp>
      <p:sp>
        <p:nvSpPr>
          <p:cNvPr id="23" name="矩形 22">
            <a:extLst>
              <a:ext uri="{FF2B5EF4-FFF2-40B4-BE49-F238E27FC236}">
                <a16:creationId xmlns:a16="http://schemas.microsoft.com/office/drawing/2014/main" id="{4FD9D888-1D2A-4AAC-84ED-ED3A445FB57D}"/>
              </a:ext>
            </a:extLst>
          </p:cNvPr>
          <p:cNvSpPr/>
          <p:nvPr/>
        </p:nvSpPr>
        <p:spPr>
          <a:xfrm>
            <a:off x="327083" y="350952"/>
            <a:ext cx="752237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people in two of the photos talking about their photo. Are the sentences true (T) or false (F)?</a:t>
            </a:r>
            <a:endParaRPr lang="zh-TW" altLang="en-US" sz="2000" dirty="0">
              <a:latin typeface="Calibri" panose="020F0502020204030204" pitchFamily="34" charset="0"/>
              <a:cs typeface="Calibri" panose="020F0502020204030204" pitchFamily="34" charset="0"/>
            </a:endParaRPr>
          </a:p>
        </p:txBody>
      </p:sp>
      <p:sp>
        <p:nvSpPr>
          <p:cNvPr id="26" name="矩形 25">
            <a:extLst>
              <a:ext uri="{FF2B5EF4-FFF2-40B4-BE49-F238E27FC236}">
                <a16:creationId xmlns:a16="http://schemas.microsoft.com/office/drawing/2014/main" id="{76E68D4F-6CCD-4F32-AA9F-C69102300207}"/>
              </a:ext>
            </a:extLst>
          </p:cNvPr>
          <p:cNvSpPr/>
          <p:nvPr/>
        </p:nvSpPr>
        <p:spPr>
          <a:xfrm>
            <a:off x="963615" y="3486386"/>
            <a:ext cx="7682674" cy="269304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T (</a:t>
            </a:r>
            <a:r>
              <a:rPr lang="en-US" altLang="zh-TW" b="1" i="1" dirty="0">
                <a:solidFill>
                  <a:srgbClr val="FF0066"/>
                </a:solidFill>
                <a:latin typeface="Segoe Print" panose="02000600000000000000" pitchFamily="2" charset="0"/>
              </a:rPr>
              <a:t>On my very first trip, …)</a:t>
            </a:r>
          </a:p>
          <a:p>
            <a:pPr marL="360363" indent="-360363">
              <a:spcBef>
                <a:spcPts val="600"/>
              </a:spcBef>
            </a:pPr>
            <a:r>
              <a:rPr lang="en-US" altLang="zh-TW" b="1" dirty="0">
                <a:solidFill>
                  <a:srgbClr val="FF0066"/>
                </a:solidFill>
                <a:latin typeface="Segoe Print" panose="02000600000000000000" pitchFamily="2" charset="0"/>
              </a:rPr>
              <a:t>2 	F (</a:t>
            </a:r>
            <a:r>
              <a:rPr lang="en-US" altLang="zh-TW" b="1" i="1" dirty="0">
                <a:solidFill>
                  <a:srgbClr val="FF0066"/>
                </a:solidFill>
                <a:latin typeface="Segoe Print" panose="02000600000000000000" pitchFamily="2" charset="0"/>
              </a:rPr>
              <a:t>We were coming down fast from a section of rapids and  	  we could see calm water ahead</a:t>
            </a:r>
            <a:r>
              <a:rPr lang="en-US" altLang="zh-TW" b="1" dirty="0">
                <a:solidFill>
                  <a:srgbClr val="FF0066"/>
                </a:solidFill>
                <a:latin typeface="Segoe Print" panose="02000600000000000000" pitchFamily="2" charset="0"/>
              </a:rPr>
              <a:t>.)</a:t>
            </a:r>
          </a:p>
          <a:p>
            <a:pPr marL="360363" indent="-360363">
              <a:spcBef>
                <a:spcPts val="600"/>
              </a:spcBef>
            </a:pPr>
            <a:r>
              <a:rPr lang="en-US" altLang="zh-TW" b="1" dirty="0">
                <a:solidFill>
                  <a:srgbClr val="FF0066"/>
                </a:solidFill>
                <a:latin typeface="Segoe Print" panose="02000600000000000000" pitchFamily="2" charset="0"/>
              </a:rPr>
              <a:t>3 	T (</a:t>
            </a:r>
            <a:r>
              <a:rPr lang="en-US" altLang="zh-TW" b="1" i="1" dirty="0">
                <a:solidFill>
                  <a:srgbClr val="FF0066"/>
                </a:solidFill>
                <a:latin typeface="Segoe Print" panose="02000600000000000000" pitchFamily="2" charset="0"/>
              </a:rPr>
              <a:t>Then I saw a big hippo near the river bank.)</a:t>
            </a:r>
          </a:p>
          <a:p>
            <a:pPr marL="360363" indent="-360363">
              <a:spcBef>
                <a:spcPts val="600"/>
              </a:spcBef>
            </a:pPr>
            <a:r>
              <a:rPr lang="en-US" altLang="zh-TW" b="1" dirty="0">
                <a:solidFill>
                  <a:srgbClr val="FF0066"/>
                </a:solidFill>
                <a:latin typeface="Segoe Print" panose="02000600000000000000" pitchFamily="2" charset="0"/>
              </a:rPr>
              <a:t>4 	T (</a:t>
            </a:r>
            <a:r>
              <a:rPr lang="en-US" altLang="zh-TW" b="1" i="1" dirty="0">
                <a:solidFill>
                  <a:srgbClr val="FF0066"/>
                </a:solidFill>
                <a:latin typeface="Segoe Print" panose="02000600000000000000" pitchFamily="2" charset="0"/>
              </a:rPr>
              <a:t>My brother and I were just sitting around on the beach, 	   	  getting bored, so we took a diving course.)</a:t>
            </a:r>
          </a:p>
          <a:p>
            <a:pPr marL="360363" indent="-360363">
              <a:spcBef>
                <a:spcPts val="600"/>
              </a:spcBef>
            </a:pPr>
            <a:r>
              <a:rPr lang="en-US" altLang="zh-TW" b="1" dirty="0">
                <a:solidFill>
                  <a:srgbClr val="FF0066"/>
                </a:solidFill>
                <a:latin typeface="Segoe Print" panose="02000600000000000000" pitchFamily="2" charset="0"/>
              </a:rPr>
              <a:t>5 	F (</a:t>
            </a:r>
            <a:r>
              <a:rPr lang="en-US" altLang="zh-TW" b="1" i="1" dirty="0">
                <a:solidFill>
                  <a:srgbClr val="FF0066"/>
                </a:solidFill>
                <a:latin typeface="Segoe Print" panose="02000600000000000000" pitchFamily="2" charset="0"/>
              </a:rPr>
              <a:t>we did our first dive in the ‘easy’ </a:t>
            </a:r>
            <a:r>
              <a:rPr lang="en-US" altLang="zh-TW" b="1" i="1" dirty="0" err="1">
                <a:solidFill>
                  <a:srgbClr val="FF0066"/>
                </a:solidFill>
                <a:latin typeface="Segoe Print" panose="02000600000000000000" pitchFamily="2" charset="0"/>
              </a:rPr>
              <a:t>cenotes</a:t>
            </a:r>
            <a:r>
              <a:rPr lang="en-US" altLang="zh-TW" b="1" i="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a:t>
            </a:r>
          </a:p>
          <a:p>
            <a:pPr marL="360363" indent="-360363">
              <a:spcBef>
                <a:spcPts val="600"/>
              </a:spcBef>
            </a:pPr>
            <a:r>
              <a:rPr lang="en-US" altLang="zh-TW" b="1" dirty="0">
                <a:solidFill>
                  <a:srgbClr val="FF0066"/>
                </a:solidFill>
                <a:latin typeface="Segoe Print" panose="02000600000000000000" pitchFamily="2" charset="0"/>
              </a:rPr>
              <a:t>6 	F (</a:t>
            </a:r>
            <a:r>
              <a:rPr lang="en-US" altLang="zh-TW" b="1" i="1" dirty="0">
                <a:solidFill>
                  <a:srgbClr val="FF0066"/>
                </a:solidFill>
                <a:latin typeface="Segoe Print" panose="02000600000000000000" pitchFamily="2" charset="0"/>
              </a:rPr>
              <a:t>I was concentrating on doing everything right</a:t>
            </a:r>
            <a:r>
              <a:rPr lang="en-US" altLang="zh-TW" b="1" dirty="0">
                <a:solidFill>
                  <a:srgbClr val="FF0066"/>
                </a:solidFill>
                <a:latin typeface="Segoe Print" panose="02000600000000000000" pitchFamily="2" charset="0"/>
              </a:rPr>
              <a:t>, …)</a:t>
            </a:r>
            <a:endParaRPr lang="zh-TW" altLang="en-US" b="1" dirty="0">
              <a:solidFill>
                <a:srgbClr val="FF0066"/>
              </a:solidFill>
              <a:latin typeface="Segoe Print" panose="02000600000000000000" pitchFamily="2" charset="0"/>
            </a:endParaRPr>
          </a:p>
        </p:txBody>
      </p:sp>
      <p:sp>
        <p:nvSpPr>
          <p:cNvPr id="11" name="矩形 10"/>
          <p:cNvSpPr/>
          <p:nvPr/>
        </p:nvSpPr>
        <p:spPr>
          <a:xfrm>
            <a:off x="719190" y="1154954"/>
            <a:ext cx="7798085"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The girl was rafting for the first time.</a:t>
            </a:r>
          </a:p>
          <a:p>
            <a:pPr marL="360000" indent="-360000">
              <a:spcBef>
                <a:spcPts val="600"/>
              </a:spcBef>
            </a:pPr>
            <a:r>
              <a:rPr lang="en-US" altLang="zh-TW" sz="2000" dirty="0">
                <a:latin typeface="Calibri" panose="020F0502020204030204" pitchFamily="34" charset="0"/>
              </a:rPr>
              <a:t>2 	The raft was approaching some rapids.</a:t>
            </a:r>
          </a:p>
          <a:p>
            <a:pPr marL="360000" indent="-360000">
              <a:spcBef>
                <a:spcPts val="600"/>
              </a:spcBef>
            </a:pPr>
            <a:r>
              <a:rPr lang="en-US" altLang="zh-TW" sz="2000" dirty="0">
                <a:latin typeface="Calibri" panose="020F0502020204030204" pitchFamily="34" charset="0"/>
              </a:rPr>
              <a:t>3 	She saw a hippo near the river bank.</a:t>
            </a:r>
          </a:p>
          <a:p>
            <a:pPr marL="360000" indent="-360000">
              <a:spcBef>
                <a:spcPts val="600"/>
              </a:spcBef>
            </a:pPr>
            <a:r>
              <a:rPr lang="en-US" altLang="zh-TW" sz="2000" dirty="0">
                <a:latin typeface="Calibri" panose="020F0502020204030204" pitchFamily="34" charset="0"/>
              </a:rPr>
              <a:t>4 	The boy learned to dive because he was bored.</a:t>
            </a:r>
          </a:p>
          <a:p>
            <a:pPr marL="360000" indent="-360000">
              <a:spcBef>
                <a:spcPts val="600"/>
              </a:spcBef>
            </a:pPr>
            <a:r>
              <a:rPr lang="en-US" altLang="zh-TW" sz="2000" dirty="0">
                <a:latin typeface="Calibri" panose="020F0502020204030204" pitchFamily="34" charset="0"/>
              </a:rPr>
              <a:t>5 	He went diving in a dangerous </a:t>
            </a:r>
            <a:r>
              <a:rPr lang="en-US" altLang="zh-TW" sz="2000" dirty="0" err="1">
                <a:latin typeface="Calibri" panose="020F0502020204030204" pitchFamily="34" charset="0"/>
              </a:rPr>
              <a:t>cenote</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6 	He wasn’t concentrating on what he was doing.</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id="{07B520EF-BD10-487F-9F2D-3912055238A4}"/>
              </a:ext>
            </a:extLst>
          </p:cNvPr>
          <p:cNvSpPr/>
          <p:nvPr/>
        </p:nvSpPr>
        <p:spPr>
          <a:xfrm>
            <a:off x="7285492" y="70145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19</a:t>
            </a:r>
            <a:endParaRPr lang="zh-TW" altLang="en-US" dirty="0">
              <a:solidFill>
                <a:schemeClr val="bg1">
                  <a:lumMod val="50000"/>
                </a:schemeClr>
              </a:solidFill>
              <a:latin typeface="Calibri" panose="020F0502020204030204" pitchFamily="34" charset="0"/>
            </a:endParaRPr>
          </a:p>
        </p:txBody>
      </p:sp>
      <p:pic>
        <p:nvPicPr>
          <p:cNvPr id="2" name="life_2e_intermediate_sb_track_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3884" y="614971"/>
            <a:ext cx="609600" cy="609600"/>
          </a:xfrm>
          <a:prstGeom prst="rect">
            <a:avLst/>
          </a:prstGeom>
        </p:spPr>
      </p:pic>
    </p:spTree>
    <p:extLst>
      <p:ext uri="{BB962C8B-B14F-4D97-AF65-F5344CB8AC3E}">
        <p14:creationId xmlns:p14="http://schemas.microsoft.com/office/powerpoint/2010/main"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wipe(left)">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wipe(left)">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xEl>
                                              <p:pRg st="3" end="3"/>
                                            </p:txEl>
                                          </p:spTgt>
                                        </p:tgtEl>
                                        <p:attrNameLst>
                                          <p:attrName>style.visibility</p:attrName>
                                        </p:attrNameLst>
                                      </p:cBhvr>
                                      <p:to>
                                        <p:strVal val="visible"/>
                                      </p:to>
                                    </p:set>
                                    <p:animEffect transition="in" filter="wipe(left)">
                                      <p:cBhvr>
                                        <p:cTn id="22" dur="500"/>
                                        <p:tgtEl>
                                          <p:spTgt spid="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xEl>
                                              <p:pRg st="4" end="4"/>
                                            </p:txEl>
                                          </p:spTgt>
                                        </p:tgtEl>
                                        <p:attrNameLst>
                                          <p:attrName>style.visibility</p:attrName>
                                        </p:attrNameLst>
                                      </p:cBhvr>
                                      <p:to>
                                        <p:strVal val="visible"/>
                                      </p:to>
                                    </p:set>
                                    <p:animEffect transition="in" filter="wipe(left)">
                                      <p:cBhvr>
                                        <p:cTn id="27" dur="500"/>
                                        <p:tgtEl>
                                          <p:spTgt spid="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xEl>
                                              <p:pRg st="5" end="5"/>
                                            </p:txEl>
                                          </p:spTgt>
                                        </p:tgtEl>
                                        <p:attrNameLst>
                                          <p:attrName>style.visibility</p:attrName>
                                        </p:attrNameLst>
                                      </p:cBhvr>
                                      <p:to>
                                        <p:strVal val="visible"/>
                                      </p:to>
                                    </p:set>
                                    <p:animEffect transition="in" filter="wipe(left)">
                                      <p:cBhvr>
                                        <p:cTn id="32"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2"/>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96184" fill="hold"/>
                                        <p:tgtEl>
                                          <p:spTgt spid="2"/>
                                        </p:tgtEl>
                                      </p:cBhvr>
                                    </p:cmd>
                                  </p:childTnLst>
                                </p:cTn>
                              </p:par>
                            </p:childTnLst>
                          </p:cTn>
                        </p:par>
                      </p:childTnLst>
                    </p:cTn>
                  </p:par>
                </p:childTnLst>
              </p:cTn>
              <p:nextCondLst>
                <p:cond evt="onClick" delay="0">
                  <p:tgtEl>
                    <p:spTgt spid="2"/>
                  </p:tgtEl>
                </p:cond>
              </p:nextCondLst>
            </p:seq>
            <p:audio>
              <p:cMediaNode vol="80000">
                <p:cTn id="38" fill="hold" display="0">
                  <p:stCondLst>
                    <p:cond delay="indefinite"/>
                  </p:stCondLst>
                  <p:endCondLst>
                    <p:cond evt="onStopAudio" delay="0">
                      <p:tgtEl>
                        <p:sldTgt/>
                      </p:tgtEl>
                    </p:cond>
                  </p:endCondLst>
                </p:cTn>
                <p:tgtEl>
                  <p:spTgt spid="2"/>
                </p:tgtEl>
              </p:cMediaNode>
            </p:audio>
          </p:childTnLst>
        </p:cTn>
      </p:par>
    </p:tnLst>
    <p:bldLst>
      <p:bldP spid="2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84651" y="891247"/>
            <a:ext cx="8352928" cy="4755148"/>
          </a:xfrm>
          <a:prstGeom prst="rect">
            <a:avLst/>
          </a:prstGeom>
          <a:ln>
            <a:solidFill>
              <a:srgbClr val="0000E1"/>
            </a:solidFill>
          </a:ln>
        </p:spPr>
        <p:txBody>
          <a:bodyPr wrap="square">
            <a:spAutoFit/>
          </a:bodyPr>
          <a:lstStyle/>
          <a:p>
            <a:pPr>
              <a:spcBef>
                <a:spcPts val="600"/>
              </a:spcBef>
            </a:pPr>
            <a:r>
              <a:rPr lang="en-US" altLang="zh-TW" b="1" dirty="0">
                <a:solidFill>
                  <a:srgbClr val="0000E1"/>
                </a:solidFill>
                <a:latin typeface="Calibri" panose="020F0502020204030204" pitchFamily="34" charset="0"/>
                <a:cs typeface="Arial" pitchFamily="34" charset="0"/>
              </a:rPr>
              <a:t>1 </a:t>
            </a:r>
          </a:p>
          <a:p>
            <a:pPr>
              <a:spcBef>
                <a:spcPts val="600"/>
              </a:spcBef>
            </a:pPr>
            <a:r>
              <a:rPr lang="en-US" altLang="zh-TW" dirty="0">
                <a:solidFill>
                  <a:srgbClr val="0000E1"/>
                </a:solidFill>
                <a:latin typeface="Calibri" panose="020F0502020204030204" pitchFamily="34" charset="0"/>
                <a:cs typeface="Arial" pitchFamily="34" charset="0"/>
              </a:rPr>
              <a:t>I live in Zambia and we have fantastic rivers here. I love rafting on the Zambezi River, it’s one of the best white-water runs in the world. On my very first trip, we had a real surprise! We were coming down fast from a section of rapids and we could see calm water ahead. Then I saw a big hippo near the river bank. It’s best to avoid hippos if you can! We started moving away quickly because it was coming towards us! And then, we were going around a small island in the middle of the river, when suddenly …</a:t>
            </a:r>
          </a:p>
          <a:p>
            <a:pPr>
              <a:spcBef>
                <a:spcPts val="600"/>
              </a:spcBef>
            </a:pPr>
            <a:r>
              <a:rPr lang="en-US" altLang="zh-TW" b="1" dirty="0">
                <a:solidFill>
                  <a:srgbClr val="0000E1"/>
                </a:solidFill>
                <a:latin typeface="Calibri" panose="020F0502020204030204" pitchFamily="34" charset="0"/>
                <a:cs typeface="Arial" pitchFamily="34" charset="0"/>
              </a:rPr>
              <a:t>2</a:t>
            </a:r>
          </a:p>
          <a:p>
            <a:pPr>
              <a:spcBef>
                <a:spcPts val="600"/>
              </a:spcBef>
            </a:pPr>
            <a:r>
              <a:rPr lang="en-US" altLang="zh-TW" dirty="0">
                <a:solidFill>
                  <a:srgbClr val="0000E1"/>
                </a:solidFill>
                <a:latin typeface="Calibri" panose="020F0502020204030204" pitchFamily="34" charset="0"/>
                <a:cs typeface="Arial" pitchFamily="34" charset="0"/>
              </a:rPr>
              <a:t>I began diving when I was about twelve. I actually learned to dive while I was on holiday in Mexico. My parents went there to explore the underground lakes – or </a:t>
            </a:r>
            <a:r>
              <a:rPr lang="en-US" altLang="zh-TW" dirty="0" err="1">
                <a:solidFill>
                  <a:srgbClr val="0000E1"/>
                </a:solidFill>
                <a:latin typeface="Calibri" panose="020F0502020204030204" pitchFamily="34" charset="0"/>
                <a:cs typeface="Arial" pitchFamily="34" charset="0"/>
              </a:rPr>
              <a:t>cenotes</a:t>
            </a:r>
            <a:r>
              <a:rPr lang="en-US" altLang="zh-TW" dirty="0">
                <a:solidFill>
                  <a:srgbClr val="0000E1"/>
                </a:solidFill>
                <a:latin typeface="Calibri" panose="020F0502020204030204" pitchFamily="34" charset="0"/>
                <a:cs typeface="Arial" pitchFamily="34" charset="0"/>
              </a:rPr>
              <a:t>, as they’re called here. My brother and I were just sitting around on the beach, getting bored, so we took a diving course. Then we did our first dive in the ‘easy’ </a:t>
            </a:r>
            <a:r>
              <a:rPr lang="en-US" altLang="zh-TW" dirty="0" err="1">
                <a:solidFill>
                  <a:srgbClr val="0000E1"/>
                </a:solidFill>
                <a:latin typeface="Calibri" panose="020F0502020204030204" pitchFamily="34" charset="0"/>
                <a:cs typeface="Arial" pitchFamily="34" charset="0"/>
              </a:rPr>
              <a:t>cenotes</a:t>
            </a:r>
            <a:r>
              <a:rPr lang="en-US" altLang="zh-TW" dirty="0">
                <a:solidFill>
                  <a:srgbClr val="0000E1"/>
                </a:solidFill>
                <a:latin typeface="Calibri" panose="020F0502020204030204" pitchFamily="34" charset="0"/>
                <a:cs typeface="Arial" pitchFamily="34" charset="0"/>
              </a:rPr>
              <a:t> while my parents were exploring the dangerous stuff. It wasn’t very deep underground and the sun was shining in through an opening in the roof of the cave. It was really calm and beautiful. I felt like staying there all day! I was concentrating on doing everything right. I didn’t notice that …</a:t>
            </a:r>
          </a:p>
        </p:txBody>
      </p:sp>
      <p:sp>
        <p:nvSpPr>
          <p:cNvPr id="9" name="矩形 8">
            <a:extLst>
              <a:ext uri="{FF2B5EF4-FFF2-40B4-BE49-F238E27FC236}">
                <a16:creationId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19</a:t>
            </a:r>
            <a:endParaRPr lang="zh-TW" altLang="en-US" dirty="0">
              <a:solidFill>
                <a:schemeClr val="bg1">
                  <a:lumMod val="50000"/>
                </a:schemeClr>
              </a:solidFill>
              <a:latin typeface="Calibri" panose="020F0502020204030204" pitchFamily="34" charset="0"/>
            </a:endParaRPr>
          </a:p>
        </p:txBody>
      </p:sp>
      <p:pic>
        <p:nvPicPr>
          <p:cNvPr id="5" name="life_2e_intermediate_sb_track_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185" y="234349"/>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6052"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997B6F-BBF9-49C1-8FF6-582C95FE36B9}">
  <ds:schemaRefs>
    <ds:schemaRef ds:uri="http://schemas.microsoft.com/sharepoint/v3/contenttype/forms"/>
  </ds:schemaRefs>
</ds:datastoreItem>
</file>

<file path=customXml/itemProps2.xml><?xml version="1.0" encoding="utf-8"?>
<ds:datastoreItem xmlns:ds="http://schemas.openxmlformats.org/officeDocument/2006/customXml" ds:itemID="{6F436426-1D8D-425E-AE2C-921FA2ADEF8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426C060-0768-4155-874B-59C03538FA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402b1a-2a58-4779-8ffc-45f26778c642"/>
    <ds:schemaRef ds:uri="620fd902-6ce2-4798-8959-67067f7493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2460</TotalTime>
  <Words>10626</Words>
  <Application>Microsoft Office PowerPoint</Application>
  <PresentationFormat>On-screen Show (4:3)</PresentationFormat>
  <Paragraphs>803</Paragraphs>
  <Slides>78</Slides>
  <Notes>2</Notes>
  <HiddenSlides>0</HiddenSlides>
  <MMClips>21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Calibri Light</vt:lpstr>
      <vt:lpstr>Corbel</vt:lpstr>
      <vt:lpstr>Segoe Print</vt: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Trinh Duong Tran Thuy</cp:lastModifiedBy>
  <cp:revision>233</cp:revision>
  <dcterms:created xsi:type="dcterms:W3CDTF">2018-12-06T16:59:09Z</dcterms:created>
  <dcterms:modified xsi:type="dcterms:W3CDTF">2021-04-07T09:52:24Z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